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</p:sldMasterIdLst>
  <p:notesMasterIdLst>
    <p:notesMasterId r:id="rId39"/>
  </p:notesMasterIdLst>
  <p:handoutMasterIdLst>
    <p:handoutMasterId r:id="rId40"/>
  </p:handoutMasterIdLst>
  <p:sldIdLst>
    <p:sldId id="410" r:id="rId2"/>
    <p:sldId id="377" r:id="rId3"/>
    <p:sldId id="356" r:id="rId4"/>
    <p:sldId id="378" r:id="rId5"/>
    <p:sldId id="429" r:id="rId6"/>
    <p:sldId id="359" r:id="rId7"/>
    <p:sldId id="360" r:id="rId8"/>
    <p:sldId id="380" r:id="rId9"/>
    <p:sldId id="341" r:id="rId10"/>
    <p:sldId id="430" r:id="rId11"/>
    <p:sldId id="403" r:id="rId12"/>
    <p:sldId id="386" r:id="rId13"/>
    <p:sldId id="361" r:id="rId14"/>
    <p:sldId id="415" r:id="rId15"/>
    <p:sldId id="401" r:id="rId16"/>
    <p:sldId id="379" r:id="rId17"/>
    <p:sldId id="416" r:id="rId18"/>
    <p:sldId id="344" r:id="rId19"/>
    <p:sldId id="417" r:id="rId20"/>
    <p:sldId id="383" r:id="rId21"/>
    <p:sldId id="382" r:id="rId22"/>
    <p:sldId id="427" r:id="rId23"/>
    <p:sldId id="428" r:id="rId24"/>
    <p:sldId id="389" r:id="rId25"/>
    <p:sldId id="346" r:id="rId26"/>
    <p:sldId id="388" r:id="rId27"/>
    <p:sldId id="402" r:id="rId28"/>
    <p:sldId id="419" r:id="rId29"/>
    <p:sldId id="420" r:id="rId30"/>
    <p:sldId id="421" r:id="rId31"/>
    <p:sldId id="414" r:id="rId32"/>
    <p:sldId id="431" r:id="rId33"/>
    <p:sldId id="425" r:id="rId34"/>
    <p:sldId id="422" r:id="rId35"/>
    <p:sldId id="423" r:id="rId36"/>
    <p:sldId id="426" r:id="rId37"/>
    <p:sldId id="424" r:id="rId38"/>
  </p:sldIdLst>
  <p:sldSz cx="9144000" cy="5715000" type="screen16x10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3432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356602" algn="l" rtl="0" eaLnBrk="0" fontAlgn="base" hangingPunct="0">
      <a:spcBef>
        <a:spcPct val="0"/>
      </a:spcBef>
      <a:spcAft>
        <a:spcPct val="0"/>
      </a:spcAft>
      <a:defRPr sz="3432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713203" algn="l" rtl="0" eaLnBrk="0" fontAlgn="base" hangingPunct="0">
      <a:spcBef>
        <a:spcPct val="0"/>
      </a:spcBef>
      <a:spcAft>
        <a:spcPct val="0"/>
      </a:spcAft>
      <a:defRPr sz="3432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069805" algn="l" rtl="0" eaLnBrk="0" fontAlgn="base" hangingPunct="0">
      <a:spcBef>
        <a:spcPct val="0"/>
      </a:spcBef>
      <a:spcAft>
        <a:spcPct val="0"/>
      </a:spcAft>
      <a:defRPr sz="3432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426407" algn="l" rtl="0" eaLnBrk="0" fontAlgn="base" hangingPunct="0">
      <a:spcBef>
        <a:spcPct val="0"/>
      </a:spcBef>
      <a:spcAft>
        <a:spcPct val="0"/>
      </a:spcAft>
      <a:defRPr sz="3432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1783009" algn="l" defTabSz="713203" rtl="0" eaLnBrk="1" latinLnBrk="0" hangingPunct="1">
      <a:defRPr sz="3432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139610" algn="l" defTabSz="713203" rtl="0" eaLnBrk="1" latinLnBrk="0" hangingPunct="1">
      <a:defRPr sz="3432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2496212" algn="l" defTabSz="713203" rtl="0" eaLnBrk="1" latinLnBrk="0" hangingPunct="1">
      <a:defRPr sz="3432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2852814" algn="l" defTabSz="713203" rtl="0" eaLnBrk="1" latinLnBrk="0" hangingPunct="1">
      <a:defRPr sz="3432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2A55A7"/>
    <a:srgbClr val="4B7BD1"/>
    <a:srgbClr val="2A55A6"/>
    <a:srgbClr val="2A56A9"/>
    <a:srgbClr val="EE1923"/>
    <a:srgbClr val="EE1B23"/>
    <a:srgbClr val="FFFFFF"/>
    <a:srgbClr val="2B56A5"/>
    <a:srgbClr val="2B57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08" autoAdjust="0"/>
    <p:restoredTop sz="74884" autoAdjust="0"/>
  </p:normalViewPr>
  <p:slideViewPr>
    <p:cSldViewPr>
      <p:cViewPr>
        <p:scale>
          <a:sx n="66" d="100"/>
          <a:sy n="66" d="100"/>
        </p:scale>
        <p:origin x="2772" y="75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3156" y="96"/>
      </p:cViewPr>
      <p:guideLst>
        <p:guide orient="horz" pos="3126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55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8" tIns="46214" rIns="92428" bIns="4621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20" y="0"/>
            <a:ext cx="2946255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8" tIns="46214" rIns="92428" bIns="4621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227"/>
            <a:ext cx="2946255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8" tIns="46214" rIns="92428" bIns="4621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20" y="9430227"/>
            <a:ext cx="2946255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8" tIns="46214" rIns="92428" bIns="462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A087AC4-2BE6-455D-AF19-80CC0993095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55" cy="496411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796" y="0"/>
            <a:ext cx="2946254" cy="496411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6119E47-3447-4062-9F48-55D1661B3B02}" type="datetimeFigureOut">
              <a:rPr lang="en-US"/>
              <a:pPr>
                <a:defRPr/>
              </a:pPr>
              <a:t>3/13/2024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8" tIns="46214" rIns="92428" bIns="46214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281" y="4715909"/>
            <a:ext cx="5439115" cy="4466112"/>
          </a:xfrm>
          <a:prstGeom prst="rect">
            <a:avLst/>
          </a:prstGeom>
        </p:spPr>
        <p:txBody>
          <a:bodyPr vert="horz" lIns="92428" tIns="46214" rIns="92428" bIns="462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635"/>
            <a:ext cx="2946255" cy="496411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796" y="9428635"/>
            <a:ext cx="2946254" cy="496411"/>
          </a:xfrm>
          <a:prstGeom prst="rect">
            <a:avLst/>
          </a:prstGeom>
        </p:spPr>
        <p:txBody>
          <a:bodyPr vert="horz" wrap="square" lIns="92428" tIns="46214" rIns="92428" bIns="462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E75A772-608F-4A8E-BEC6-87044436483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02" algn="l" rtl="0" eaLnBrk="0" fontAlgn="base" hangingPunct="0">
      <a:spcBef>
        <a:spcPct val="30000"/>
      </a:spcBef>
      <a:spcAft>
        <a:spcPct val="0"/>
      </a:spcAft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03" algn="l" rtl="0" eaLnBrk="0" fontAlgn="base" hangingPunct="0">
      <a:spcBef>
        <a:spcPct val="30000"/>
      </a:spcBef>
      <a:spcAft>
        <a:spcPct val="0"/>
      </a:spcAft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05" algn="l" rtl="0" eaLnBrk="0" fontAlgn="base" hangingPunct="0">
      <a:spcBef>
        <a:spcPct val="30000"/>
      </a:spcBef>
      <a:spcAft>
        <a:spcPct val="0"/>
      </a:spcAft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07" algn="l" rtl="0" eaLnBrk="0" fontAlgn="base" hangingPunct="0">
      <a:spcBef>
        <a:spcPct val="30000"/>
      </a:spcBef>
      <a:spcAft>
        <a:spcPct val="0"/>
      </a:spcAft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09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10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212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814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75A772-608F-4A8E-BEC6-870444364836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2741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75A772-608F-4A8E-BEC6-870444364836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7106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75A772-608F-4A8E-BEC6-870444364836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0335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75A772-608F-4A8E-BEC6-870444364836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2837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75A772-608F-4A8E-BEC6-870444364836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50204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75A772-608F-4A8E-BEC6-870444364836}" type="slidenum">
              <a:rPr lang="en-GB" altLang="en-US" smtClean="0"/>
              <a:pPr>
                <a:defRPr/>
              </a:pPr>
              <a:t>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2833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75A772-608F-4A8E-BEC6-870444364836}" type="slidenum">
              <a:rPr lang="en-GB" altLang="en-US" smtClean="0"/>
              <a:pPr>
                <a:defRPr/>
              </a:pPr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82723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900" dirty="0"/>
              <a:t>The Russell Group’s 24 members are world-class, research-intensive universities. They are unique institutions, each with their own history and ethos, but they share some distinguishing characteristics.</a:t>
            </a:r>
          </a:p>
          <a:p>
            <a:endParaRPr lang="en-GB" sz="900" dirty="0"/>
          </a:p>
          <a:p>
            <a:pPr defTabSz="924276">
              <a:defRPr/>
            </a:pPr>
            <a:r>
              <a:rPr lang="en-GB" sz="900" dirty="0"/>
              <a:t>They produce more than two-thirds of the world-leading research produced in UK universities and support more than 260,000 jobs across the country.</a:t>
            </a:r>
          </a:p>
          <a:p>
            <a:pPr defTabSz="924276">
              <a:defRPr/>
            </a:pPr>
            <a:endParaRPr lang="en-GB" sz="900" dirty="0"/>
          </a:p>
          <a:p>
            <a:pPr defTabSz="924276">
              <a:defRPr/>
            </a:pPr>
            <a:r>
              <a:rPr lang="en-GB" sz="900" dirty="0"/>
              <a:t>They inject nearly £87 billion into the national economy every year.</a:t>
            </a:r>
          </a:p>
          <a:p>
            <a:pPr defTabSz="924276">
              <a:defRPr/>
            </a:pPr>
            <a:endParaRPr lang="en-GB" sz="9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75A772-608F-4A8E-BEC6-870444364836}" type="slidenum">
              <a:rPr lang="en-GB" altLang="en-US" smtClean="0"/>
              <a:pPr>
                <a:defRPr/>
              </a:pPr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57986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75A772-608F-4A8E-BEC6-870444364836}" type="slidenum">
              <a:rPr lang="en-GB" altLang="en-US" smtClean="0"/>
              <a:pPr>
                <a:defRPr/>
              </a:pPr>
              <a:t>25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8546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8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0" name="Picture 8" descr="STEM subjects and switching major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88"/>
            <a:ext cx="9144000" cy="436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-108520" y="1934736"/>
            <a:ext cx="9361040" cy="1533128"/>
          </a:xfrm>
          <a:prstGeom prst="rect">
            <a:avLst/>
          </a:prstGeom>
          <a:solidFill>
            <a:srgbClr val="0070C0">
              <a:alpha val="68000"/>
            </a:srgb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outerShdw blurRad="50800" dist="50800" dir="5400000" sx="1000" sy="1000" algn="ctr" rotWithShape="0">
              <a:srgbClr val="000000">
                <a:alpha val="43137"/>
              </a:srgbClr>
            </a:outerShdw>
            <a:reflection stA="45000" endPos="0" dist="50800" dir="5400000" sy="-100000" algn="bl" rotWithShape="0"/>
            <a:softEdge rad="63500"/>
          </a:effectLst>
        </p:spPr>
        <p:txBody>
          <a:bodyPr vert="horz" wrap="none" lIns="91440" tIns="45720" rIns="91440" bIns="45720" rtlCol="0" anchor="ctr" anchorCtr="0">
            <a:noAutofit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6600" b="1" dirty="0">
                <a:solidFill>
                  <a:schemeClr val="bg1"/>
                </a:solidFill>
              </a:rPr>
              <a:t>PATHWAYS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1907704" y="2065412"/>
            <a:ext cx="1296144" cy="29880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 8</a:t>
            </a:r>
            <a:endParaRPr lang="en-GB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4801716"/>
            <a:ext cx="9144000" cy="913284"/>
            <a:chOff x="0" y="4801716"/>
            <a:chExt cx="9144000" cy="913284"/>
          </a:xfrm>
        </p:grpSpPr>
        <p:sp>
          <p:nvSpPr>
            <p:cNvPr id="26" name="Rectangle 25"/>
            <p:cNvSpPr/>
            <p:nvPr userDrawn="1"/>
          </p:nvSpPr>
          <p:spPr>
            <a:xfrm>
              <a:off x="0" y="4801716"/>
              <a:ext cx="9144000" cy="9132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" name="Group 2"/>
            <p:cNvGrpSpPr/>
            <p:nvPr userDrawn="1"/>
          </p:nvGrpSpPr>
          <p:grpSpPr>
            <a:xfrm>
              <a:off x="3393747" y="4934466"/>
              <a:ext cx="2356506" cy="647784"/>
              <a:chOff x="3511638" y="4893899"/>
              <a:chExt cx="2356506" cy="647784"/>
            </a:xfrm>
          </p:grpSpPr>
          <p:pic>
            <p:nvPicPr>
              <p:cNvPr id="27" name="Picture 2" descr="Marshalls Park Academy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1638" y="4893899"/>
                <a:ext cx="556306" cy="6477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4067944" y="4903126"/>
                <a:ext cx="18002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b="1" spc="70" dirty="0">
                    <a:solidFill>
                      <a:srgbClr val="2A55A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MARSHALLS PARK</a:t>
                </a:r>
              </a:p>
              <a:p>
                <a:r>
                  <a:rPr lang="en-GB" sz="1200" spc="70" dirty="0">
                    <a:solidFill>
                      <a:srgbClr val="2A55A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ACADEMY</a:t>
                </a:r>
              </a:p>
              <a:p>
                <a:endParaRPr lang="en-GB" sz="100" dirty="0">
                  <a:solidFill>
                    <a:srgbClr val="2A55A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GB" sz="500" dirty="0">
                    <a:solidFill>
                      <a:srgbClr val="2A55A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SOUTH WEST ESSEX COMMUNITY EDUCATION TRUST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878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866"/>
            <a:ext cx="9144000" cy="952500"/>
          </a:xfrm>
          <a:noFill/>
        </p:spPr>
        <p:txBody>
          <a:bodyPr>
            <a:normAutofit/>
          </a:bodyPr>
          <a:lstStyle>
            <a:lvl1pPr marL="441325" indent="0" algn="l">
              <a:defRPr sz="3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3"/>
            <a:ext cx="8229600" cy="342589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801716"/>
            <a:ext cx="9144000" cy="913284"/>
            <a:chOff x="0" y="4801716"/>
            <a:chExt cx="9144000" cy="913284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4801716"/>
              <a:ext cx="9144000" cy="9132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" name="Group 10"/>
            <p:cNvGrpSpPr/>
            <p:nvPr userDrawn="1"/>
          </p:nvGrpSpPr>
          <p:grpSpPr>
            <a:xfrm>
              <a:off x="3393747" y="4934466"/>
              <a:ext cx="2356506" cy="647784"/>
              <a:chOff x="3511638" y="4893899"/>
              <a:chExt cx="2356506" cy="647784"/>
            </a:xfrm>
          </p:grpSpPr>
          <p:pic>
            <p:nvPicPr>
              <p:cNvPr id="12" name="Picture 2" descr="Marshalls Park Academy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1638" y="4893899"/>
                <a:ext cx="556306" cy="6477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4067944" y="4903126"/>
                <a:ext cx="18002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b="1" spc="70" dirty="0">
                    <a:solidFill>
                      <a:srgbClr val="2A55A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MARSHALLS PARK</a:t>
                </a:r>
              </a:p>
              <a:p>
                <a:r>
                  <a:rPr lang="en-GB" sz="1200" spc="70" dirty="0">
                    <a:solidFill>
                      <a:srgbClr val="2A55A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ACADEMY</a:t>
                </a:r>
              </a:p>
              <a:p>
                <a:endParaRPr lang="en-GB" sz="100" dirty="0">
                  <a:solidFill>
                    <a:srgbClr val="2A55A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GB" sz="500" dirty="0">
                    <a:solidFill>
                      <a:srgbClr val="2A55A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SOUTH WEST ESSEX COMMUNITY EDUCATION TRUST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915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866"/>
            <a:ext cx="9144000" cy="952500"/>
          </a:xfrm>
          <a:solidFill>
            <a:srgbClr val="0070C0"/>
          </a:solidFill>
        </p:spPr>
        <p:txBody>
          <a:bodyPr>
            <a:normAutofit/>
          </a:bodyPr>
          <a:lstStyle>
            <a:lvl1pPr marL="441325" indent="0" algn="l">
              <a:defRPr sz="3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333503"/>
            <a:ext cx="8229600" cy="3425897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80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20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801716"/>
            <a:ext cx="9144000" cy="913284"/>
            <a:chOff x="0" y="4801716"/>
            <a:chExt cx="9144000" cy="913284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4801716"/>
              <a:ext cx="9144000" cy="9132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" name="Group 10"/>
            <p:cNvGrpSpPr/>
            <p:nvPr userDrawn="1"/>
          </p:nvGrpSpPr>
          <p:grpSpPr>
            <a:xfrm>
              <a:off x="3393747" y="4934466"/>
              <a:ext cx="2356506" cy="647784"/>
              <a:chOff x="3511638" y="4893899"/>
              <a:chExt cx="2356506" cy="647784"/>
            </a:xfrm>
          </p:grpSpPr>
          <p:pic>
            <p:nvPicPr>
              <p:cNvPr id="12" name="Picture 2" descr="Marshalls Park Academy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1638" y="4893899"/>
                <a:ext cx="556306" cy="6477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4067944" y="4903126"/>
                <a:ext cx="18002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b="1" spc="70" dirty="0">
                    <a:solidFill>
                      <a:srgbClr val="2A55A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MARSHALLS PARK</a:t>
                </a:r>
              </a:p>
              <a:p>
                <a:r>
                  <a:rPr lang="en-GB" sz="1200" spc="70" dirty="0">
                    <a:solidFill>
                      <a:srgbClr val="2A55A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ACADEMY</a:t>
                </a:r>
              </a:p>
              <a:p>
                <a:endParaRPr lang="en-GB" sz="100" dirty="0">
                  <a:solidFill>
                    <a:srgbClr val="2A55A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GB" sz="500" dirty="0">
                    <a:solidFill>
                      <a:srgbClr val="2A55A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SOUTH WEST ESSEX COMMUNITY EDUCATION TRUST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1478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8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4" descr="There are plenty of options available to those who take a different route and  explore other areas. Photograph: iStockphoto/Getty Images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34"/>
          <a:stretch/>
        </p:blipFill>
        <p:spPr bwMode="auto">
          <a:xfrm>
            <a:off x="-36512" y="-150369"/>
            <a:ext cx="9217024" cy="495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"/>
          <p:cNvSpPr txBox="1">
            <a:spLocks/>
          </p:cNvSpPr>
          <p:nvPr userDrawn="1"/>
        </p:nvSpPr>
        <p:spPr>
          <a:xfrm>
            <a:off x="-36512" y="1738444"/>
            <a:ext cx="9217024" cy="1335079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vert="horz" wrap="none" lIns="91440" tIns="45720" rIns="91440" bIns="45720" rtlCol="0" anchor="ctr">
            <a:noAutofit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803275" indent="0" algn="ctr" fontAlgn="auto">
              <a:spcAft>
                <a:spcPts val="0"/>
              </a:spcAft>
              <a:tabLst>
                <a:tab pos="893763" algn="l"/>
              </a:tabLst>
            </a:pPr>
            <a:r>
              <a:rPr lang="en-GB" sz="5400" b="0" i="0" spc="1000" baseline="0" dirty="0">
                <a:solidFill>
                  <a:srgbClr val="C00000"/>
                </a:solidFill>
                <a:latin typeface="Eras Demi ITC" panose="020B08050305040208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Pathway</a:t>
            </a:r>
            <a:r>
              <a:rPr lang="en-GB" sz="5400" b="0" i="0" spc="5000" baseline="0" dirty="0">
                <a:solidFill>
                  <a:srgbClr val="C00000"/>
                </a:solidFill>
                <a:latin typeface="Eras Demi ITC" panose="020B08050305040208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endParaRPr lang="en-GB" sz="2400" b="0" i="0" spc="5000" baseline="0" dirty="0">
              <a:solidFill>
                <a:srgbClr val="C00000"/>
              </a:solidFill>
              <a:latin typeface="Eras Demi ITC" panose="020B08050305040208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Subtitle 2"/>
          <p:cNvSpPr txBox="1">
            <a:spLocks/>
          </p:cNvSpPr>
          <p:nvPr userDrawn="1"/>
        </p:nvSpPr>
        <p:spPr>
          <a:xfrm>
            <a:off x="1691680" y="1849388"/>
            <a:ext cx="1944216" cy="5040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2000" b="0" dirty="0">
                <a:solidFill>
                  <a:srgbClr val="2B57AC"/>
                </a:solidFill>
                <a:latin typeface="Eras Demi ITC" panose="020B08050305040208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 8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4801716"/>
            <a:ext cx="9144000" cy="913284"/>
            <a:chOff x="0" y="4801716"/>
            <a:chExt cx="9144000" cy="91328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801716"/>
              <a:ext cx="9144000" cy="9132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2" name="Group 21"/>
            <p:cNvGrpSpPr/>
            <p:nvPr userDrawn="1"/>
          </p:nvGrpSpPr>
          <p:grpSpPr>
            <a:xfrm>
              <a:off x="3393747" y="4934466"/>
              <a:ext cx="2356506" cy="647784"/>
              <a:chOff x="3511638" y="4893899"/>
              <a:chExt cx="2356506" cy="647784"/>
            </a:xfrm>
          </p:grpSpPr>
          <p:pic>
            <p:nvPicPr>
              <p:cNvPr id="23" name="Picture 2" descr="Marshalls Park Academ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1638" y="4893899"/>
                <a:ext cx="556306" cy="6477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4067944" y="4903126"/>
                <a:ext cx="18002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b="1" spc="70" dirty="0">
                    <a:solidFill>
                      <a:srgbClr val="2A55A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MARSHALLS PARK</a:t>
                </a:r>
              </a:p>
              <a:p>
                <a:r>
                  <a:rPr lang="en-GB" sz="1200" spc="70" dirty="0">
                    <a:solidFill>
                      <a:srgbClr val="2A55A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ACADEMY</a:t>
                </a:r>
              </a:p>
              <a:p>
                <a:endParaRPr lang="en-GB" sz="100" dirty="0">
                  <a:solidFill>
                    <a:srgbClr val="2A55A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GB" sz="500" dirty="0">
                    <a:solidFill>
                      <a:srgbClr val="2A55A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SOUTH WEST ESSEX COMMUNITY EDUCATION TRUST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3291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4801716"/>
            <a:ext cx="9144000" cy="913284"/>
            <a:chOff x="0" y="4801716"/>
            <a:chExt cx="9144000" cy="913284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4801716"/>
              <a:ext cx="9144000" cy="9132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" name="Group 7"/>
            <p:cNvGrpSpPr/>
            <p:nvPr userDrawn="1"/>
          </p:nvGrpSpPr>
          <p:grpSpPr>
            <a:xfrm>
              <a:off x="3393747" y="4934466"/>
              <a:ext cx="2356506" cy="647784"/>
              <a:chOff x="3511638" y="4893899"/>
              <a:chExt cx="2356506" cy="647784"/>
            </a:xfrm>
          </p:grpSpPr>
          <p:pic>
            <p:nvPicPr>
              <p:cNvPr id="9" name="Picture 2" descr="Marshalls Park Academy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1638" y="4893899"/>
                <a:ext cx="556306" cy="6477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4067944" y="4903126"/>
                <a:ext cx="18002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b="1" spc="70" dirty="0">
                    <a:solidFill>
                      <a:srgbClr val="2A55A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MARSHALLS PARK</a:t>
                </a:r>
              </a:p>
              <a:p>
                <a:r>
                  <a:rPr lang="en-GB" sz="1200" spc="70" dirty="0">
                    <a:solidFill>
                      <a:srgbClr val="2A55A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ACADEMY</a:t>
                </a:r>
              </a:p>
              <a:p>
                <a:endParaRPr lang="en-GB" sz="100" dirty="0">
                  <a:solidFill>
                    <a:srgbClr val="2A55A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GB" sz="500" dirty="0">
                    <a:solidFill>
                      <a:srgbClr val="2A55A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SOUTH WEST ESSEX COMMUNITY EDUCATION TRUST</a:t>
                </a:r>
              </a:p>
            </p:txBody>
          </p:sp>
        </p:grpSp>
      </p:grpSp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142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74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0" y="1"/>
            <a:ext cx="9143999" cy="4849906"/>
          </a:xfrm>
          <a:solidFill>
            <a:srgbClr val="0070C0"/>
          </a:solidFill>
        </p:spPr>
        <p:txBody>
          <a:bodyPr anchor="ctr" anchorCtr="0">
            <a:noAutofit/>
          </a:bodyPr>
          <a:lstStyle>
            <a:lvl1pPr algn="ctr">
              <a:defRPr sz="4800" b="1" cap="none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738878"/>
            <a:ext cx="9144000" cy="478662"/>
          </a:xfrm>
          <a:solidFill>
            <a:srgbClr val="0070C0"/>
          </a:solidFill>
        </p:spPr>
        <p:txBody>
          <a:bodyPr anchor="t" anchorCtr="0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4801716"/>
            <a:ext cx="9144000" cy="913284"/>
            <a:chOff x="0" y="4801716"/>
            <a:chExt cx="9144000" cy="91328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4801716"/>
              <a:ext cx="9144000" cy="9132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" name="Group 9"/>
            <p:cNvGrpSpPr/>
            <p:nvPr userDrawn="1"/>
          </p:nvGrpSpPr>
          <p:grpSpPr>
            <a:xfrm>
              <a:off x="3393747" y="4934466"/>
              <a:ext cx="2356506" cy="647784"/>
              <a:chOff x="3511638" y="4893899"/>
              <a:chExt cx="2356506" cy="647784"/>
            </a:xfrm>
          </p:grpSpPr>
          <p:pic>
            <p:nvPicPr>
              <p:cNvPr id="11" name="Picture 2" descr="Marshalls Park Academy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1638" y="4893899"/>
                <a:ext cx="556306" cy="6477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4067944" y="4903126"/>
                <a:ext cx="18002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b="1" spc="70" dirty="0">
                    <a:solidFill>
                      <a:srgbClr val="2A55A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MARSHALLS PARK</a:t>
                </a:r>
              </a:p>
              <a:p>
                <a:r>
                  <a:rPr lang="en-GB" sz="1200" spc="70" dirty="0">
                    <a:solidFill>
                      <a:srgbClr val="2A55A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ACADEMY</a:t>
                </a:r>
              </a:p>
              <a:p>
                <a:endParaRPr lang="en-GB" sz="100" dirty="0">
                  <a:solidFill>
                    <a:srgbClr val="2A55A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GB" sz="500" dirty="0">
                    <a:solidFill>
                      <a:srgbClr val="2A55A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SOUTH WEST ESSEX COMMUNITY EDUCATION TRUST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965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0" y="1633364"/>
            <a:ext cx="9143999" cy="1105514"/>
          </a:xfrm>
          <a:solidFill>
            <a:srgbClr val="0070C0"/>
          </a:solidFill>
        </p:spPr>
        <p:txBody>
          <a:bodyPr anchor="ctr" anchorCtr="0">
            <a:noAutofit/>
          </a:bodyPr>
          <a:lstStyle>
            <a:lvl1pPr algn="ctr">
              <a:defRPr sz="4800" b="1" cap="none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738878"/>
            <a:ext cx="9144000" cy="478662"/>
          </a:xfrm>
          <a:solidFill>
            <a:srgbClr val="0070C0"/>
          </a:solidFill>
        </p:spPr>
        <p:txBody>
          <a:bodyPr anchor="t" anchorCtr="0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4801716"/>
            <a:ext cx="9144000" cy="913284"/>
            <a:chOff x="0" y="4801716"/>
            <a:chExt cx="9144000" cy="91328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4801716"/>
              <a:ext cx="9144000" cy="9132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" name="Group 9"/>
            <p:cNvGrpSpPr/>
            <p:nvPr userDrawn="1"/>
          </p:nvGrpSpPr>
          <p:grpSpPr>
            <a:xfrm>
              <a:off x="3393747" y="4934466"/>
              <a:ext cx="2356506" cy="647784"/>
              <a:chOff x="3511638" y="4893899"/>
              <a:chExt cx="2356506" cy="647784"/>
            </a:xfrm>
          </p:grpSpPr>
          <p:pic>
            <p:nvPicPr>
              <p:cNvPr id="11" name="Picture 2" descr="Marshalls Park Academy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1638" y="4893899"/>
                <a:ext cx="556306" cy="6477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4067944" y="4903126"/>
                <a:ext cx="18002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b="1" spc="70" dirty="0">
                    <a:solidFill>
                      <a:srgbClr val="2A55A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MARSHALLS PARK</a:t>
                </a:r>
              </a:p>
              <a:p>
                <a:r>
                  <a:rPr lang="en-GB" sz="1200" spc="70" dirty="0">
                    <a:solidFill>
                      <a:srgbClr val="2A55A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ACADEMY</a:t>
                </a:r>
              </a:p>
              <a:p>
                <a:endParaRPr lang="en-GB" sz="100" dirty="0">
                  <a:solidFill>
                    <a:srgbClr val="2A55A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GB" sz="500" dirty="0">
                    <a:solidFill>
                      <a:srgbClr val="2A55A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SOUTH WEST ESSEX COMMUNITY EDUCATION TRUST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136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502E-B041-40B4-A03B-8C4DC8787E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768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3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2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4B86CA5-2963-4BDA-918F-F3F2ACE9C178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13/03/2024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2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2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5BBA173-4B66-4559-A91F-D0276695E333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2643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56" r:id="rId4"/>
    <p:sldLayoutId id="2147483857" r:id="rId5"/>
    <p:sldLayoutId id="2147483858" r:id="rId6"/>
    <p:sldLayoutId id="2147483865" r:id="rId7"/>
    <p:sldLayoutId id="2147483866" r:id="rId8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rveymonkey.co.uk/r/Y9OptionsMPA" TargetMode="Externa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rveymonkey.co.uk/r/Y9OptionsMPA" TargetMode="Externa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776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5" t="3459" r="1755" b="605"/>
          <a:stretch/>
        </p:blipFill>
        <p:spPr>
          <a:xfrm>
            <a:off x="2555776" y="121196"/>
            <a:ext cx="3960440" cy="460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67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TEM subjects and switching major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" t="1649" r="56266" b="303"/>
          <a:stretch/>
        </p:blipFill>
        <p:spPr bwMode="auto">
          <a:xfrm>
            <a:off x="4745044" y="625"/>
            <a:ext cx="4392488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solidFill>
            <a:srgbClr val="0070C0">
              <a:alpha val="49000"/>
            </a:srgbClr>
          </a:solidFill>
        </p:spPr>
        <p:txBody>
          <a:bodyPr/>
          <a:lstStyle/>
          <a:p>
            <a:r>
              <a:rPr lang="en-US" dirty="0"/>
              <a:t>Year 9  - Core Curriculum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4" y="1382868"/>
            <a:ext cx="8229600" cy="3425897"/>
          </a:xfrm>
          <a:noFill/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2400" dirty="0">
                <a:cs typeface="Calibri" pitchFamily="34" charset="0"/>
              </a:rPr>
              <a:t>English </a:t>
            </a:r>
            <a:r>
              <a:rPr lang="en-GB" sz="1600" dirty="0">
                <a:cs typeface="Calibri" pitchFamily="34" charset="0"/>
              </a:rPr>
              <a:t>(Language and Literature)</a:t>
            </a:r>
          </a:p>
          <a:p>
            <a:pPr>
              <a:lnSpc>
                <a:spcPct val="90000"/>
              </a:lnSpc>
              <a:defRPr/>
            </a:pPr>
            <a:r>
              <a:rPr lang="en-GB" sz="2400" dirty="0">
                <a:cs typeface="Calibri" pitchFamily="34" charset="0"/>
              </a:rPr>
              <a:t>Maths </a:t>
            </a:r>
          </a:p>
          <a:p>
            <a:pPr>
              <a:lnSpc>
                <a:spcPct val="90000"/>
              </a:lnSpc>
              <a:defRPr/>
            </a:pPr>
            <a:r>
              <a:rPr lang="en-GB" sz="2400" dirty="0">
                <a:cs typeface="Calibri" pitchFamily="34" charset="0"/>
              </a:rPr>
              <a:t>Science </a:t>
            </a:r>
            <a:r>
              <a:rPr lang="en-GB" sz="1600" dirty="0">
                <a:cs typeface="Calibri" pitchFamily="34" charset="0"/>
              </a:rPr>
              <a:t>(Biology, Chemistry, Physics)</a:t>
            </a:r>
            <a:endParaRPr lang="en-GB" sz="1800" dirty="0">
              <a:cs typeface="Calibri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sz="2400" dirty="0">
                <a:cs typeface="Calibri" pitchFamily="34" charset="0"/>
              </a:rPr>
              <a:t>Geography</a:t>
            </a:r>
          </a:p>
          <a:p>
            <a:pPr>
              <a:lnSpc>
                <a:spcPct val="90000"/>
              </a:lnSpc>
              <a:defRPr/>
            </a:pPr>
            <a:r>
              <a:rPr lang="en-GB" sz="2400" dirty="0">
                <a:cs typeface="Calibri" pitchFamily="34" charset="0"/>
              </a:rPr>
              <a:t>History</a:t>
            </a:r>
          </a:p>
          <a:p>
            <a:pPr>
              <a:lnSpc>
                <a:spcPct val="90000"/>
              </a:lnSpc>
              <a:defRPr/>
            </a:pPr>
            <a:r>
              <a:rPr lang="en-GB" sz="2400" dirty="0">
                <a:cs typeface="Calibri" pitchFamily="34" charset="0"/>
              </a:rPr>
              <a:t>Computing</a:t>
            </a:r>
          </a:p>
          <a:p>
            <a:pPr>
              <a:lnSpc>
                <a:spcPct val="90000"/>
              </a:lnSpc>
              <a:defRPr/>
            </a:pPr>
            <a:r>
              <a:rPr lang="en-GB" sz="2400" dirty="0">
                <a:cs typeface="Calibri" pitchFamily="34" charset="0"/>
              </a:rPr>
              <a:t>RE </a:t>
            </a:r>
          </a:p>
          <a:p>
            <a:pPr>
              <a:lnSpc>
                <a:spcPct val="90000"/>
              </a:lnSpc>
              <a:defRPr/>
            </a:pPr>
            <a:r>
              <a:rPr lang="en-GB" sz="2400" dirty="0">
                <a:cs typeface="Calibri" pitchFamily="34" charset="0"/>
              </a:rPr>
              <a:t>PE </a:t>
            </a:r>
            <a:r>
              <a:rPr lang="en-GB" sz="1600" dirty="0">
                <a:cs typeface="Calibri" pitchFamily="34" charset="0"/>
              </a:rPr>
              <a:t>(core)</a:t>
            </a:r>
          </a:p>
          <a:p>
            <a:pPr>
              <a:lnSpc>
                <a:spcPct val="90000"/>
              </a:lnSpc>
              <a:defRPr/>
            </a:pPr>
            <a:r>
              <a:rPr lang="en-GB" sz="2400" dirty="0">
                <a:cs typeface="Calibri" pitchFamily="34" charset="0"/>
              </a:rPr>
              <a:t>MFL*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3360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miro.medium.com/max/10000/0*az1-piaKa3ashd2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" r="20523" b="605"/>
          <a:stretch/>
        </p:blipFill>
        <p:spPr bwMode="auto">
          <a:xfrm>
            <a:off x="3529981" y="0"/>
            <a:ext cx="5616624" cy="480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129308"/>
            <a:ext cx="1954560" cy="3425897"/>
          </a:xfrm>
        </p:spPr>
        <p:txBody>
          <a:bodyPr>
            <a:noAutofit/>
          </a:bodyPr>
          <a:lstStyle/>
          <a:p>
            <a:pPr marL="0" indent="0" algn="ctr">
              <a:lnSpc>
                <a:spcPct val="125000"/>
              </a:lnSpc>
              <a:spcBef>
                <a:spcPts val="300"/>
              </a:spcBef>
              <a:buNone/>
              <a:defRPr/>
            </a:pPr>
            <a:r>
              <a:rPr lang="en-GB" sz="2400" dirty="0">
                <a:cs typeface="Calibri" pitchFamily="34" charset="0"/>
              </a:rPr>
              <a:t>Art</a:t>
            </a:r>
          </a:p>
          <a:p>
            <a:pPr marL="0" indent="0" algn="ctr">
              <a:lnSpc>
                <a:spcPct val="125000"/>
              </a:lnSpc>
              <a:spcBef>
                <a:spcPts val="300"/>
              </a:spcBef>
              <a:buNone/>
              <a:defRPr/>
            </a:pPr>
            <a:r>
              <a:rPr lang="en-GB" sz="2400" dirty="0">
                <a:cs typeface="Calibri" pitchFamily="34" charset="0"/>
              </a:rPr>
              <a:t>Dance</a:t>
            </a:r>
          </a:p>
          <a:p>
            <a:pPr marL="0" indent="0" algn="ctr">
              <a:lnSpc>
                <a:spcPct val="125000"/>
              </a:lnSpc>
              <a:spcBef>
                <a:spcPts val="300"/>
              </a:spcBef>
              <a:buNone/>
              <a:defRPr/>
            </a:pPr>
            <a:r>
              <a:rPr lang="en-GB" sz="2400" dirty="0">
                <a:cs typeface="Calibri" pitchFamily="34" charset="0"/>
              </a:rPr>
              <a:t>D &amp; T</a:t>
            </a:r>
          </a:p>
          <a:p>
            <a:pPr marL="0" indent="0" algn="ctr">
              <a:lnSpc>
                <a:spcPct val="125000"/>
              </a:lnSpc>
              <a:spcBef>
                <a:spcPts val="300"/>
              </a:spcBef>
              <a:buNone/>
              <a:defRPr/>
            </a:pPr>
            <a:r>
              <a:rPr lang="en-GB" sz="2400" dirty="0">
                <a:cs typeface="Calibri" pitchFamily="34" charset="0"/>
              </a:rPr>
              <a:t>Drama</a:t>
            </a:r>
          </a:p>
          <a:p>
            <a:pPr marL="0" indent="0" algn="ctr">
              <a:lnSpc>
                <a:spcPct val="125000"/>
              </a:lnSpc>
              <a:spcBef>
                <a:spcPts val="300"/>
              </a:spcBef>
              <a:buNone/>
              <a:defRPr/>
            </a:pPr>
            <a:r>
              <a:rPr lang="en-GB" sz="2400" dirty="0">
                <a:cs typeface="Calibri" pitchFamily="34" charset="0"/>
              </a:rPr>
              <a:t>Food</a:t>
            </a:r>
          </a:p>
          <a:p>
            <a:pPr marL="0" indent="0" algn="ctr">
              <a:lnSpc>
                <a:spcPct val="125000"/>
              </a:lnSpc>
              <a:spcBef>
                <a:spcPts val="300"/>
              </a:spcBef>
              <a:buNone/>
              <a:defRPr/>
            </a:pPr>
            <a:r>
              <a:rPr lang="en-GB" sz="2400" dirty="0">
                <a:cs typeface="Calibri" pitchFamily="34" charset="0"/>
              </a:rPr>
              <a:t>Music</a:t>
            </a:r>
          </a:p>
          <a:p>
            <a:pPr marL="0" indent="0" algn="ctr">
              <a:lnSpc>
                <a:spcPct val="125000"/>
              </a:lnSpc>
              <a:spcBef>
                <a:spcPts val="300"/>
              </a:spcBef>
              <a:buNone/>
              <a:defRPr/>
            </a:pPr>
            <a:r>
              <a:rPr lang="en-GB" sz="2400" dirty="0">
                <a:cs typeface="Calibri" pitchFamily="34" charset="0"/>
              </a:rPr>
              <a:t>PE (theory)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989" y="190502"/>
            <a:ext cx="9144000" cy="952500"/>
          </a:xfrm>
          <a:prstGeom prst="rect">
            <a:avLst/>
          </a:prstGeom>
          <a:solidFill>
            <a:srgbClr val="0070C0">
              <a:alpha val="49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marL="441325" indent="0" algn="l" defTabSz="914377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altLang="en-US" dirty="0">
                <a:cs typeface="Calibri" panose="020F0502020204030204" pitchFamily="34" charset="0"/>
              </a:rPr>
              <a:t>Year 9 – Optional subjects (Max 3)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44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Note: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If numbers are not viable, courses may not run</a:t>
            </a:r>
          </a:p>
          <a:p>
            <a:pPr lvl="0"/>
            <a:endParaRPr lang="en-GB" dirty="0"/>
          </a:p>
          <a:p>
            <a:pPr lvl="0"/>
            <a:r>
              <a:rPr lang="en-US" dirty="0"/>
              <a:t>If a course is oversubscribed, a student’s commitment to the subject will be taken into account as well as the mix of other options chosen</a:t>
            </a:r>
          </a:p>
          <a:p>
            <a:pPr lvl="0"/>
            <a:endParaRPr lang="en-GB" dirty="0"/>
          </a:p>
          <a:p>
            <a:pPr lvl="0"/>
            <a:r>
              <a:rPr lang="en-US" dirty="0"/>
              <a:t>Where possible, students will be allocated their first choices, but not all combinations will be possible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921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Year 10 &amp; 11</a:t>
            </a:r>
          </a:p>
        </p:txBody>
      </p:sp>
    </p:spTree>
    <p:extLst>
      <p:ext uri="{BB962C8B-B14F-4D97-AF65-F5344CB8AC3E}">
        <p14:creationId xmlns:p14="http://schemas.microsoft.com/office/powerpoint/2010/main" val="221540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GCSE’s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GCSEs prepare you for life in one of several pathways:</a:t>
            </a:r>
          </a:p>
          <a:p>
            <a:pPr lvl="1"/>
            <a:r>
              <a:rPr lang="en-GB" dirty="0"/>
              <a:t>Sixth Form</a:t>
            </a:r>
          </a:p>
          <a:p>
            <a:pPr lvl="1"/>
            <a:r>
              <a:rPr lang="en-GB" dirty="0"/>
              <a:t>Further Education at college</a:t>
            </a:r>
          </a:p>
          <a:p>
            <a:pPr lvl="1"/>
            <a:r>
              <a:rPr lang="en-GB" dirty="0"/>
              <a:t>Apprenticeship</a:t>
            </a:r>
          </a:p>
          <a:p>
            <a:pPr lvl="1"/>
            <a:r>
              <a:rPr lang="en-GB" dirty="0"/>
              <a:t>Employment</a:t>
            </a:r>
          </a:p>
          <a:p>
            <a:pPr lvl="1"/>
            <a:r>
              <a:rPr lang="en-GB" dirty="0"/>
              <a:t>Armed Forces</a:t>
            </a:r>
          </a:p>
          <a:p>
            <a:pPr lvl="1"/>
            <a:endParaRPr lang="en-GB" sz="1100" dirty="0"/>
          </a:p>
          <a:p>
            <a:r>
              <a:rPr lang="en-GB" dirty="0"/>
              <a:t>Most of you won’t have considered which pathway is best for you yet, and even if you have, may even change your mind at a later stage.</a:t>
            </a:r>
          </a:p>
          <a:p>
            <a:endParaRPr lang="en-GB" dirty="0"/>
          </a:p>
          <a:p>
            <a:r>
              <a:rPr lang="en-GB" dirty="0"/>
              <a:t>Your GCSEs are a stepping stone to the next chapter in your lives, making choices now that keep a range of options open is a perfectly normal and sensible decision.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578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GCSE’s – Y10 &amp; 11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More rigorous – harder</a:t>
            </a:r>
          </a:p>
          <a:p>
            <a:r>
              <a:rPr lang="en-GB" dirty="0"/>
              <a:t>Bigger – more content</a:t>
            </a:r>
          </a:p>
          <a:p>
            <a:r>
              <a:rPr lang="en-GB" dirty="0"/>
              <a:t>Linear with terminal exam – little chance to resit</a:t>
            </a:r>
          </a:p>
          <a:p>
            <a:r>
              <a:rPr lang="en-GB" dirty="0"/>
              <a:t>Except in a few subjects, there is no coursework</a:t>
            </a:r>
          </a:p>
          <a:p>
            <a:r>
              <a:rPr lang="en-GB" dirty="0"/>
              <a:t>A new grading system</a:t>
            </a:r>
          </a:p>
          <a:p>
            <a:endParaRPr lang="en-GB" dirty="0"/>
          </a:p>
          <a:p>
            <a:r>
              <a:rPr lang="en-GB" dirty="0"/>
              <a:t>By focusing on subjects in more depth in Year 9, students have more time to prepare, both in terms of developing skills and in covering the content for the task ahead</a:t>
            </a:r>
          </a:p>
        </p:txBody>
      </p:sp>
    </p:spTree>
    <p:extLst>
      <p:ext uri="{BB962C8B-B14F-4D97-AF65-F5344CB8AC3E}">
        <p14:creationId xmlns:p14="http://schemas.microsoft.com/office/powerpoint/2010/main" val="392930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TEM subjects and switching major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" t="1649" r="56266" b="303"/>
          <a:stretch/>
        </p:blipFill>
        <p:spPr bwMode="auto">
          <a:xfrm>
            <a:off x="4745044" y="625"/>
            <a:ext cx="4392488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solidFill>
            <a:srgbClr val="0070C0">
              <a:alpha val="49000"/>
            </a:srgbClr>
          </a:solidFill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Year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10 &amp; 11</a:t>
            </a:r>
            <a:r>
              <a:rPr lang="en-US" dirty="0"/>
              <a:t> - Core Curriculum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4" y="1382868"/>
            <a:ext cx="8229600" cy="3425897"/>
          </a:xfrm>
          <a:noFill/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2400" dirty="0">
                <a:cs typeface="Calibri" pitchFamily="34" charset="0"/>
              </a:rPr>
              <a:t>English (Language and Literature)</a:t>
            </a:r>
          </a:p>
          <a:p>
            <a:pPr>
              <a:lnSpc>
                <a:spcPct val="90000"/>
              </a:lnSpc>
              <a:defRPr/>
            </a:pPr>
            <a:r>
              <a:rPr lang="en-GB" sz="2400" dirty="0">
                <a:cs typeface="Calibri" pitchFamily="34" charset="0"/>
              </a:rPr>
              <a:t>Maths</a:t>
            </a:r>
          </a:p>
          <a:p>
            <a:pPr>
              <a:lnSpc>
                <a:spcPct val="90000"/>
              </a:lnSpc>
              <a:defRPr/>
            </a:pPr>
            <a:r>
              <a:rPr lang="en-GB" sz="2400" dirty="0">
                <a:cs typeface="Calibri" pitchFamily="34" charset="0"/>
              </a:rPr>
              <a:t>Science (Biology, Chemistry, Physics)</a:t>
            </a:r>
          </a:p>
          <a:p>
            <a:pPr>
              <a:lnSpc>
                <a:spcPct val="90000"/>
              </a:lnSpc>
              <a:defRPr/>
            </a:pPr>
            <a:r>
              <a:rPr lang="en-GB" sz="2400" dirty="0">
                <a:cs typeface="Calibri" pitchFamily="34" charset="0"/>
              </a:rPr>
              <a:t>History or Geography</a:t>
            </a:r>
          </a:p>
          <a:p>
            <a:pPr>
              <a:lnSpc>
                <a:spcPct val="90000"/>
              </a:lnSpc>
              <a:defRPr/>
            </a:pPr>
            <a:r>
              <a:rPr lang="en-GB" sz="2400" dirty="0">
                <a:cs typeface="Calibri" pitchFamily="34" charset="0"/>
              </a:rPr>
              <a:t>Modern Foreign Language</a:t>
            </a:r>
          </a:p>
          <a:p>
            <a:pPr>
              <a:lnSpc>
                <a:spcPct val="90000"/>
              </a:lnSpc>
              <a:defRPr/>
            </a:pPr>
            <a:r>
              <a:rPr lang="en-GB" sz="2400" dirty="0">
                <a:cs typeface="Calibri" pitchFamily="34" charset="0"/>
              </a:rPr>
              <a:t>RE </a:t>
            </a:r>
          </a:p>
          <a:p>
            <a:pPr>
              <a:lnSpc>
                <a:spcPct val="90000"/>
              </a:lnSpc>
              <a:defRPr/>
            </a:pPr>
            <a:r>
              <a:rPr lang="en-GB" sz="2400" dirty="0">
                <a:cs typeface="Calibri" pitchFamily="34" charset="0"/>
              </a:rPr>
              <a:t>PE (core)</a:t>
            </a:r>
          </a:p>
          <a:p>
            <a:pPr>
              <a:lnSpc>
                <a:spcPct val="90000"/>
              </a:lnSpc>
              <a:defRPr/>
            </a:pPr>
            <a:r>
              <a:rPr lang="en-GB" sz="2400" dirty="0">
                <a:cs typeface="Calibri" pitchFamily="34" charset="0"/>
              </a:rPr>
              <a:t>PSHE</a:t>
            </a:r>
          </a:p>
        </p:txBody>
      </p:sp>
    </p:spTree>
    <p:extLst>
      <p:ext uri="{BB962C8B-B14F-4D97-AF65-F5344CB8AC3E}">
        <p14:creationId xmlns:p14="http://schemas.microsoft.com/office/powerpoint/2010/main" val="93265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b="1" dirty="0">
                <a:cs typeface="Calibri" panose="020F0502020204030204" pitchFamily="34" charset="0"/>
              </a:rPr>
              <a:t>Year 10 &amp; 11 - Options</a:t>
            </a:r>
            <a:endParaRPr lang="en-GB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Towards the end of Year 9, students will be </a:t>
            </a:r>
            <a:r>
              <a:rPr lang="en-GB" b="1" dirty="0"/>
              <a:t>guided</a:t>
            </a:r>
            <a:r>
              <a:rPr lang="en-GB" dirty="0"/>
              <a:t> towards their final GCSE subjects based on the progress and potential they have shown during Year 9</a:t>
            </a:r>
          </a:p>
          <a:p>
            <a:endParaRPr lang="en-GB" dirty="0"/>
          </a:p>
          <a:p>
            <a:r>
              <a:rPr lang="en-GB" dirty="0"/>
              <a:t>Optional subjects for Year 10 and 11 will be </a:t>
            </a:r>
            <a:r>
              <a:rPr lang="en-GB" u="sng" dirty="0"/>
              <a:t>confirmed </a:t>
            </a:r>
            <a:r>
              <a:rPr lang="en-GB" dirty="0"/>
              <a:t>towards the end of Year 9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miro.medium.com/max/10000/0*az1-piaKa3ashd2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" r="20523" b="605"/>
          <a:stretch/>
        </p:blipFill>
        <p:spPr bwMode="auto">
          <a:xfrm>
            <a:off x="3529981" y="0"/>
            <a:ext cx="5616624" cy="480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989" y="190502"/>
            <a:ext cx="9144000" cy="952500"/>
          </a:xfrm>
          <a:prstGeom prst="rect">
            <a:avLst/>
          </a:prstGeom>
          <a:solidFill>
            <a:srgbClr val="0070C0">
              <a:alpha val="49000"/>
            </a:srgb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marL="441325" indent="0" algn="l" defTabSz="914377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altLang="en-US" dirty="0">
                <a:cs typeface="Calibri" panose="020F0502020204030204" pitchFamily="34" charset="0"/>
              </a:rPr>
              <a:t>Year 10 – Optional subjects (Max 2.5)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57301"/>
            <a:ext cx="3072781" cy="3744416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Computer Science</a:t>
            </a:r>
          </a:p>
          <a:p>
            <a:r>
              <a:rPr lang="en-GB" dirty="0"/>
              <a:t>French</a:t>
            </a:r>
          </a:p>
          <a:p>
            <a:r>
              <a:rPr lang="en-GB" dirty="0"/>
              <a:t>Spanish</a:t>
            </a:r>
          </a:p>
          <a:p>
            <a:r>
              <a:rPr lang="en-GB" dirty="0">
                <a:solidFill>
                  <a:srgbClr val="FFFF00"/>
                </a:solidFill>
              </a:rPr>
              <a:t>Geography</a:t>
            </a:r>
          </a:p>
          <a:p>
            <a:r>
              <a:rPr lang="en-GB" dirty="0">
                <a:solidFill>
                  <a:srgbClr val="FFFF00"/>
                </a:solidFill>
              </a:rPr>
              <a:t>History</a:t>
            </a:r>
          </a:p>
          <a:p>
            <a:r>
              <a:rPr lang="en-GB" dirty="0"/>
              <a:t>Art</a:t>
            </a:r>
          </a:p>
          <a:p>
            <a:r>
              <a:rPr lang="en-GB" dirty="0"/>
              <a:t>Dance</a:t>
            </a:r>
          </a:p>
          <a:p>
            <a:r>
              <a:rPr lang="en-GB" dirty="0"/>
              <a:t>Design and Technology</a:t>
            </a:r>
          </a:p>
          <a:p>
            <a:r>
              <a:rPr lang="en-GB" dirty="0"/>
              <a:t>Drama</a:t>
            </a:r>
          </a:p>
          <a:p>
            <a:r>
              <a:rPr lang="en-GB" dirty="0"/>
              <a:t>Food</a:t>
            </a:r>
          </a:p>
          <a:p>
            <a:r>
              <a:rPr lang="en-GB" dirty="0"/>
              <a:t>Music</a:t>
            </a:r>
          </a:p>
          <a:p>
            <a:r>
              <a:rPr lang="en-GB" dirty="0"/>
              <a:t>Physical Education (GCSE)</a:t>
            </a:r>
          </a:p>
          <a:p>
            <a:r>
              <a:rPr lang="en-GB" dirty="0"/>
              <a:t>Business Studies</a:t>
            </a:r>
          </a:p>
          <a:p>
            <a:r>
              <a:rPr lang="en-GB" dirty="0"/>
              <a:t>Statistics</a:t>
            </a:r>
          </a:p>
          <a:p>
            <a:r>
              <a:rPr lang="en-GB" dirty="0"/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37175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 Woodhead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Head of Year 8</a:t>
            </a:r>
          </a:p>
        </p:txBody>
      </p:sp>
    </p:spTree>
    <p:extLst>
      <p:ext uri="{BB962C8B-B14F-4D97-AF65-F5344CB8AC3E}">
        <p14:creationId xmlns:p14="http://schemas.microsoft.com/office/powerpoint/2010/main" val="381320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Qualifications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43808" y="1333503"/>
            <a:ext cx="5842992" cy="342589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en-GB" sz="2400" b="1" dirty="0">
                <a:cs typeface="Calibri" panose="020F0502020204030204" pitchFamily="34" charset="0"/>
              </a:rPr>
              <a:t>GCSE</a:t>
            </a:r>
            <a:r>
              <a:rPr lang="en-GB" sz="2400" dirty="0">
                <a:cs typeface="Calibri" panose="020F0502020204030204" pitchFamily="34" charset="0"/>
              </a:rPr>
              <a:t>		Grades 9 – 1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GB" sz="2400" dirty="0">
                <a:cs typeface="Calibri" panose="020F0502020204030204" pitchFamily="34" charset="0"/>
              </a:rPr>
              <a:t>			Grade 5 – ‘strong’ pass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GB" sz="2400" dirty="0">
                <a:cs typeface="Calibri" panose="020F0502020204030204" pitchFamily="34" charset="0"/>
              </a:rPr>
              <a:t>			Grade 4 – ‘standard’ pass</a:t>
            </a:r>
          </a:p>
          <a:p>
            <a:pPr>
              <a:lnSpc>
                <a:spcPct val="90000"/>
              </a:lnSpc>
              <a:buNone/>
              <a:defRPr/>
            </a:pPr>
            <a:endParaRPr lang="en-GB" sz="2400" dirty="0"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GB" sz="2400" b="1" dirty="0" err="1">
                <a:cs typeface="Calibri" panose="020F0502020204030204" pitchFamily="34" charset="0"/>
              </a:rPr>
              <a:t>VCert</a:t>
            </a:r>
            <a:r>
              <a:rPr lang="en-GB" sz="2400" dirty="0">
                <a:cs typeface="Calibri" panose="020F0502020204030204" pitchFamily="34" charset="0"/>
              </a:rPr>
              <a:t>		Pass / Merit / Distinction</a:t>
            </a:r>
          </a:p>
          <a:p>
            <a:pPr>
              <a:lnSpc>
                <a:spcPct val="90000"/>
              </a:lnSpc>
              <a:buNone/>
              <a:defRPr/>
            </a:pPr>
            <a:endParaRPr lang="en-GB" sz="2400" dirty="0"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GB" sz="2400" b="1" dirty="0">
                <a:cs typeface="Calibri" panose="020F0502020204030204" pitchFamily="34" charset="0"/>
              </a:rPr>
              <a:t>BTEC</a:t>
            </a:r>
            <a:r>
              <a:rPr lang="en-GB" sz="2400" dirty="0">
                <a:cs typeface="Calibri" panose="020F0502020204030204" pitchFamily="34" charset="0"/>
              </a:rPr>
              <a:t>		Pass / Merit / Distinction</a:t>
            </a:r>
          </a:p>
        </p:txBody>
      </p:sp>
      <p:pic>
        <p:nvPicPr>
          <p:cNvPr id="14338" name="Picture 2" descr="AQA A-Level | Awarding Body | Oxbrid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20" y="1371389"/>
            <a:ext cx="1436566" cy="71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File:Pearson logo.svg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47" y="3218340"/>
            <a:ext cx="1847986" cy="55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96664" y="4086894"/>
            <a:ext cx="1490731" cy="672506"/>
            <a:chOff x="469517" y="3640962"/>
            <a:chExt cx="1705592" cy="720080"/>
          </a:xfrm>
        </p:grpSpPr>
        <p:sp>
          <p:nvSpPr>
            <p:cNvPr id="8" name="Rectangle 7"/>
            <p:cNvSpPr/>
            <p:nvPr/>
          </p:nvSpPr>
          <p:spPr>
            <a:xfrm>
              <a:off x="469517" y="3640962"/>
              <a:ext cx="1705592" cy="7200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342" name="Picture 6" descr="https://www.ncfe.org.uk/media/1004/log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3721596"/>
              <a:ext cx="1133475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344" name="Picture 8" descr="OCR (Oxford, Cambridge and RSA Examinations) 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44" y="2348901"/>
            <a:ext cx="1360884" cy="55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16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GCSE Grading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5536" y="1849388"/>
            <a:ext cx="8496944" cy="1514733"/>
            <a:chOff x="395536" y="1849388"/>
            <a:chExt cx="8496944" cy="1514733"/>
          </a:xfrm>
        </p:grpSpPr>
        <p:sp>
          <p:nvSpPr>
            <p:cNvPr id="22" name="Rectangle 21"/>
            <p:cNvSpPr/>
            <p:nvPr/>
          </p:nvSpPr>
          <p:spPr>
            <a:xfrm>
              <a:off x="401194" y="2627179"/>
              <a:ext cx="8301608" cy="73694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95536" y="1849388"/>
              <a:ext cx="851642" cy="1514732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253928" y="1849389"/>
              <a:ext cx="2717268" cy="1514732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975248" y="1849388"/>
              <a:ext cx="2407506" cy="1514732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382754" y="1849388"/>
              <a:ext cx="2509726" cy="1514732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574922" y="2006011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U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397766" y="200159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339752" y="200159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3203848" y="200159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4139952" y="200159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5665238" y="200159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588224" y="200159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7350818" y="200159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8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8132648" y="200159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9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901560" y="200159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3209960" y="2732848"/>
              <a:ext cx="490213" cy="50847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D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1516296" y="2735642"/>
              <a:ext cx="490213" cy="50847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G</a:t>
              </a:r>
            </a:p>
          </p:txBody>
        </p:sp>
        <p:sp>
          <p:nvSpPr>
            <p:cNvPr id="43" name="Oval 42"/>
            <p:cNvSpPr/>
            <p:nvPr/>
          </p:nvSpPr>
          <p:spPr>
            <a:xfrm>
              <a:off x="2081608" y="2735643"/>
              <a:ext cx="490213" cy="50847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F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2648021" y="2740745"/>
              <a:ext cx="490213" cy="50847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E</a:t>
              </a:r>
            </a:p>
          </p:txBody>
        </p:sp>
        <p:sp>
          <p:nvSpPr>
            <p:cNvPr id="45" name="Oval 44"/>
            <p:cNvSpPr/>
            <p:nvPr/>
          </p:nvSpPr>
          <p:spPr>
            <a:xfrm>
              <a:off x="611560" y="2735642"/>
              <a:ext cx="490213" cy="50847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U</a:t>
              </a:r>
            </a:p>
          </p:txBody>
        </p:sp>
        <p:sp>
          <p:nvSpPr>
            <p:cNvPr id="46" name="Oval 45"/>
            <p:cNvSpPr/>
            <p:nvPr/>
          </p:nvSpPr>
          <p:spPr>
            <a:xfrm>
              <a:off x="5409299" y="2732848"/>
              <a:ext cx="490213" cy="50847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B</a:t>
              </a:r>
            </a:p>
          </p:txBody>
        </p:sp>
        <p:sp>
          <p:nvSpPr>
            <p:cNvPr id="47" name="Oval 46"/>
            <p:cNvSpPr/>
            <p:nvPr/>
          </p:nvSpPr>
          <p:spPr>
            <a:xfrm>
              <a:off x="4567705" y="2733434"/>
              <a:ext cx="490213" cy="50847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</a:t>
              </a:r>
            </a:p>
          </p:txBody>
        </p:sp>
        <p:sp>
          <p:nvSpPr>
            <p:cNvPr id="53" name="Oval 52"/>
            <p:cNvSpPr/>
            <p:nvPr/>
          </p:nvSpPr>
          <p:spPr>
            <a:xfrm>
              <a:off x="7035878" y="2748088"/>
              <a:ext cx="490213" cy="50847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7861787" y="2732848"/>
              <a:ext cx="598645" cy="508471"/>
              <a:chOff x="7455871" y="2566674"/>
              <a:chExt cx="598645" cy="508471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7455871" y="2566674"/>
                <a:ext cx="490213" cy="50847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A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693497" y="2587067"/>
                <a:ext cx="3610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8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</a:t>
                </a:r>
                <a:endParaRPr lang="en-GB" sz="1400" baseline="300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848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b="1" dirty="0">
                <a:cs typeface="Calibri" panose="020F0502020204030204" pitchFamily="34" charset="0"/>
              </a:rPr>
              <a:t>English Baccalaureate</a:t>
            </a:r>
            <a:endParaRPr lang="en-GB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Students who gain a </a:t>
            </a:r>
            <a:r>
              <a:rPr lang="en-GB" u="sng" dirty="0"/>
              <a:t>strong pass</a:t>
            </a:r>
            <a:r>
              <a:rPr lang="en-GB" dirty="0"/>
              <a:t> (Grade 5+) in:</a:t>
            </a:r>
          </a:p>
          <a:p>
            <a:pPr lvl="1"/>
            <a:r>
              <a:rPr lang="en-GB" dirty="0"/>
              <a:t>English</a:t>
            </a:r>
          </a:p>
          <a:p>
            <a:pPr lvl="1"/>
            <a:r>
              <a:rPr lang="en-GB" dirty="0"/>
              <a:t>Maths</a:t>
            </a:r>
          </a:p>
          <a:p>
            <a:pPr lvl="1"/>
            <a:r>
              <a:rPr lang="en-GB" dirty="0"/>
              <a:t>Sciences (</a:t>
            </a:r>
            <a:r>
              <a:rPr lang="en-GB" dirty="0" err="1"/>
              <a:t>inc.</a:t>
            </a:r>
            <a:r>
              <a:rPr lang="en-GB" dirty="0"/>
              <a:t> Computer Science)</a:t>
            </a:r>
          </a:p>
          <a:p>
            <a:pPr lvl="1"/>
            <a:r>
              <a:rPr lang="en-GB" dirty="0"/>
              <a:t>Modern Foreign Language </a:t>
            </a:r>
          </a:p>
          <a:p>
            <a:pPr lvl="1"/>
            <a:r>
              <a:rPr lang="en-GB" dirty="0"/>
              <a:t>History or Geography</a:t>
            </a:r>
          </a:p>
          <a:p>
            <a:pPr marL="0" indent="0">
              <a:buNone/>
            </a:pPr>
            <a:r>
              <a:rPr lang="en-GB" dirty="0"/>
              <a:t>… will automatically gain the English Baccalaureate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dirty="0">
                <a:solidFill>
                  <a:srgbClr val="FFC000"/>
                </a:solidFill>
              </a:rPr>
              <a:t>Most students at MPA will be expected to continue studying </a:t>
            </a:r>
            <a:r>
              <a:rPr lang="en-GB" dirty="0" err="1">
                <a:solidFill>
                  <a:srgbClr val="FFC000"/>
                </a:solidFill>
              </a:rPr>
              <a:t>Ebacc</a:t>
            </a:r>
            <a:r>
              <a:rPr lang="en-GB" dirty="0">
                <a:solidFill>
                  <a:srgbClr val="FFC000"/>
                </a:solidFill>
              </a:rPr>
              <a:t> subjects in Year 10 and 11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74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downehouse.net/wp-content/uploads/2019/06/Russell-Group-Unis-1600x800-1600x6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01316"/>
            <a:ext cx="8707174" cy="344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Russell Group</a:t>
            </a:r>
          </a:p>
        </p:txBody>
      </p:sp>
    </p:spTree>
    <p:extLst>
      <p:ext uri="{BB962C8B-B14F-4D97-AF65-F5344CB8AC3E}">
        <p14:creationId xmlns:p14="http://schemas.microsoft.com/office/powerpoint/2010/main" val="414734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Decision Time</a:t>
            </a:r>
          </a:p>
        </p:txBody>
      </p:sp>
    </p:spTree>
    <p:extLst>
      <p:ext uri="{BB962C8B-B14F-4D97-AF65-F5344CB8AC3E}">
        <p14:creationId xmlns:p14="http://schemas.microsoft.com/office/powerpoint/2010/main" val="119538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Consider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2400" dirty="0">
                <a:cs typeface="Calibri" pitchFamily="34" charset="0"/>
              </a:rPr>
              <a:t>What you are good at</a:t>
            </a:r>
          </a:p>
          <a:p>
            <a:pPr>
              <a:lnSpc>
                <a:spcPct val="90000"/>
              </a:lnSpc>
              <a:defRPr/>
            </a:pPr>
            <a:r>
              <a:rPr lang="en-GB" sz="2400" dirty="0">
                <a:cs typeface="Calibri" pitchFamily="34" charset="0"/>
              </a:rPr>
              <a:t>What you enjoy</a:t>
            </a:r>
          </a:p>
          <a:p>
            <a:pPr>
              <a:lnSpc>
                <a:spcPct val="90000"/>
              </a:lnSpc>
              <a:defRPr/>
            </a:pPr>
            <a:r>
              <a:rPr lang="en-GB" sz="2400" dirty="0">
                <a:cs typeface="Calibri" pitchFamily="34" charset="0"/>
              </a:rPr>
              <a:t>What will help you in the future</a:t>
            </a:r>
          </a:p>
          <a:p>
            <a:pPr>
              <a:lnSpc>
                <a:spcPct val="90000"/>
              </a:lnSpc>
              <a:defRPr/>
            </a:pPr>
            <a:r>
              <a:rPr lang="en-GB" sz="2400" dirty="0">
                <a:cs typeface="Calibri" pitchFamily="34" charset="0"/>
              </a:rPr>
              <a:t>Where you want to be in 5 years / 10 years time</a:t>
            </a:r>
          </a:p>
          <a:p>
            <a:pPr>
              <a:lnSpc>
                <a:spcPct val="90000"/>
              </a:lnSpc>
              <a:defRPr/>
            </a:pPr>
            <a:r>
              <a:rPr lang="en-GB" altLang="en-US" sz="2400" dirty="0"/>
              <a:t>Asking your teachers for advice</a:t>
            </a:r>
          </a:p>
          <a:p>
            <a:pPr>
              <a:lnSpc>
                <a:spcPct val="90000"/>
              </a:lnSpc>
              <a:defRPr/>
            </a:pPr>
            <a:r>
              <a:rPr lang="en-GB" altLang="en-US" sz="2400" dirty="0"/>
              <a:t>Do aim for a broad and balanced curriculum – a variety of subjects</a:t>
            </a:r>
          </a:p>
          <a:p>
            <a:pPr>
              <a:lnSpc>
                <a:spcPct val="90000"/>
              </a:lnSpc>
              <a:defRPr/>
            </a:pPr>
            <a:endParaRPr lang="en-US" alt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 </a:t>
            </a:r>
            <a:r>
              <a:rPr lang="en-GB"/>
              <a:t>NOT Consider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Don’t choose a subject just because your friends are taking it</a:t>
            </a:r>
          </a:p>
          <a:p>
            <a:r>
              <a:rPr lang="en-GB" altLang="en-US" dirty="0"/>
              <a:t>Don’t choose a subject just because you like your current teacher</a:t>
            </a:r>
          </a:p>
          <a:p>
            <a:r>
              <a:rPr lang="en-GB" altLang="en-US" dirty="0"/>
              <a:t>Don’t choose too many similar subjects</a:t>
            </a:r>
          </a:p>
          <a:p>
            <a:r>
              <a:rPr lang="en-GB" altLang="en-US" dirty="0"/>
              <a:t>Don’t choose a subject because you think it is an ‘easy option’ – there aren’t any!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789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miro.medium.com/max/10000/0*az1-piaKa3ashd2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" r="20523" b="605"/>
          <a:stretch/>
        </p:blipFill>
        <p:spPr bwMode="auto">
          <a:xfrm>
            <a:off x="3529981" y="0"/>
            <a:ext cx="5616624" cy="480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129308"/>
            <a:ext cx="1954560" cy="3425897"/>
          </a:xfrm>
        </p:spPr>
        <p:txBody>
          <a:bodyPr>
            <a:noAutofit/>
          </a:bodyPr>
          <a:lstStyle/>
          <a:p>
            <a:pPr marL="0" indent="0" algn="ctr">
              <a:lnSpc>
                <a:spcPct val="125000"/>
              </a:lnSpc>
              <a:spcBef>
                <a:spcPts val="300"/>
              </a:spcBef>
              <a:buNone/>
              <a:defRPr/>
            </a:pPr>
            <a:r>
              <a:rPr lang="en-GB" sz="2400" dirty="0">
                <a:cs typeface="Calibri" pitchFamily="34" charset="0"/>
              </a:rPr>
              <a:t>Art</a:t>
            </a:r>
          </a:p>
          <a:p>
            <a:pPr marL="0" indent="0" algn="ctr">
              <a:lnSpc>
                <a:spcPct val="125000"/>
              </a:lnSpc>
              <a:spcBef>
                <a:spcPts val="300"/>
              </a:spcBef>
              <a:buNone/>
              <a:defRPr/>
            </a:pPr>
            <a:r>
              <a:rPr lang="en-GB" sz="2400" dirty="0">
                <a:cs typeface="Calibri" pitchFamily="34" charset="0"/>
              </a:rPr>
              <a:t>Dance</a:t>
            </a:r>
          </a:p>
          <a:p>
            <a:pPr marL="0" indent="0" algn="ctr">
              <a:lnSpc>
                <a:spcPct val="125000"/>
              </a:lnSpc>
              <a:spcBef>
                <a:spcPts val="300"/>
              </a:spcBef>
              <a:buNone/>
              <a:defRPr/>
            </a:pPr>
            <a:r>
              <a:rPr lang="en-GB" sz="2400" dirty="0">
                <a:cs typeface="Calibri" pitchFamily="34" charset="0"/>
              </a:rPr>
              <a:t>D &amp; T</a:t>
            </a:r>
          </a:p>
          <a:p>
            <a:pPr marL="0" indent="0" algn="ctr">
              <a:lnSpc>
                <a:spcPct val="125000"/>
              </a:lnSpc>
              <a:spcBef>
                <a:spcPts val="300"/>
              </a:spcBef>
              <a:buNone/>
              <a:defRPr/>
            </a:pPr>
            <a:r>
              <a:rPr lang="en-GB" sz="2400" dirty="0">
                <a:cs typeface="Calibri" pitchFamily="34" charset="0"/>
              </a:rPr>
              <a:t>Drama</a:t>
            </a:r>
          </a:p>
          <a:p>
            <a:pPr marL="0" indent="0" algn="ctr">
              <a:lnSpc>
                <a:spcPct val="125000"/>
              </a:lnSpc>
              <a:spcBef>
                <a:spcPts val="300"/>
              </a:spcBef>
              <a:buNone/>
              <a:defRPr/>
            </a:pPr>
            <a:r>
              <a:rPr lang="en-GB" sz="2400" dirty="0">
                <a:cs typeface="Calibri" pitchFamily="34" charset="0"/>
              </a:rPr>
              <a:t>Food</a:t>
            </a:r>
          </a:p>
          <a:p>
            <a:pPr marL="0" indent="0" algn="ctr">
              <a:lnSpc>
                <a:spcPct val="125000"/>
              </a:lnSpc>
              <a:spcBef>
                <a:spcPts val="300"/>
              </a:spcBef>
              <a:buNone/>
              <a:defRPr/>
            </a:pPr>
            <a:r>
              <a:rPr lang="en-GB" sz="2400" dirty="0">
                <a:cs typeface="Calibri" pitchFamily="34" charset="0"/>
              </a:rPr>
              <a:t>Music</a:t>
            </a:r>
          </a:p>
          <a:p>
            <a:pPr marL="0" indent="0" algn="ctr">
              <a:lnSpc>
                <a:spcPct val="125000"/>
              </a:lnSpc>
              <a:spcBef>
                <a:spcPts val="300"/>
              </a:spcBef>
              <a:buNone/>
              <a:defRPr/>
            </a:pPr>
            <a:r>
              <a:rPr lang="en-GB" sz="2400" dirty="0">
                <a:cs typeface="Calibri" pitchFamily="34" charset="0"/>
              </a:rPr>
              <a:t>PE (theory)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989" y="190502"/>
            <a:ext cx="9144000" cy="952500"/>
          </a:xfrm>
          <a:prstGeom prst="rect">
            <a:avLst/>
          </a:prstGeom>
          <a:solidFill>
            <a:srgbClr val="0070C0">
              <a:alpha val="49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marL="441325" indent="0" algn="l" defTabSz="914377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altLang="en-US" dirty="0">
                <a:cs typeface="Calibri" panose="020F0502020204030204" pitchFamily="34" charset="0"/>
              </a:rPr>
              <a:t>Year 9 – Optional subjects (Max 3)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30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Note: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If numbers are not viable, courses may not run</a:t>
            </a:r>
          </a:p>
          <a:p>
            <a:pPr lvl="0"/>
            <a:endParaRPr lang="en-GB" dirty="0"/>
          </a:p>
          <a:p>
            <a:pPr lvl="0"/>
            <a:r>
              <a:rPr lang="en-US" dirty="0"/>
              <a:t>If a course is oversubscribed, a student’s commitment to the subject will be taken into account as well as the mix of other options chosen</a:t>
            </a:r>
          </a:p>
          <a:p>
            <a:pPr lvl="0"/>
            <a:endParaRPr lang="en-GB" dirty="0"/>
          </a:p>
          <a:p>
            <a:pPr lvl="0"/>
            <a:r>
              <a:rPr lang="en-US" dirty="0"/>
              <a:t>Where possible, students will be allocated their first choices, but not all combinations will be possible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271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500" dirty="0">
                <a:solidFill>
                  <a:srgbClr val="FFFF00"/>
                </a:solidFill>
              </a:rPr>
              <a:t>Time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type="body" idx="1"/>
          </p:nvPr>
        </p:nvSpPr>
        <p:spPr>
          <a:xfrm>
            <a:off x="0" y="2954902"/>
            <a:ext cx="9144000" cy="1126734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algn="l">
              <a:lnSpc>
                <a:spcPct val="140000"/>
              </a:lnSpc>
            </a:pPr>
            <a:r>
              <a:rPr lang="en-GB" sz="3333" b="0" dirty="0">
                <a:solidFill>
                  <a:srgbClr val="0070C0"/>
                </a:solidFill>
              </a:rPr>
              <a:t>Your </a:t>
            </a:r>
            <a:r>
              <a:rPr lang="en-GB" sz="3333" dirty="0">
                <a:solidFill>
                  <a:srgbClr val="0070C0"/>
                </a:solidFill>
              </a:rPr>
              <a:t>shouldn’t</a:t>
            </a:r>
            <a:r>
              <a:rPr lang="en-GB" sz="3333" b="0" dirty="0">
                <a:solidFill>
                  <a:srgbClr val="0070C0"/>
                </a:solidFill>
              </a:rPr>
              <a:t> make up your mind </a:t>
            </a:r>
            <a:r>
              <a:rPr lang="en-GB" sz="3333" dirty="0">
                <a:solidFill>
                  <a:srgbClr val="0070C0"/>
                </a:solidFill>
              </a:rPr>
              <a:t>straight away</a:t>
            </a:r>
          </a:p>
          <a:p>
            <a:pPr algn="r">
              <a:lnSpc>
                <a:spcPct val="140000"/>
              </a:lnSpc>
            </a:pPr>
            <a:r>
              <a:rPr lang="en-GB" sz="3333" dirty="0">
                <a:solidFill>
                  <a:srgbClr val="0070C0"/>
                </a:solidFill>
              </a:rPr>
              <a:t>Ask teachers </a:t>
            </a:r>
            <a:r>
              <a:rPr lang="en-GB" sz="3333" b="0" dirty="0">
                <a:solidFill>
                  <a:srgbClr val="0070C0"/>
                </a:solidFill>
              </a:rPr>
              <a:t>if you are </a:t>
            </a:r>
            <a:r>
              <a:rPr lang="en-GB" sz="3333" dirty="0">
                <a:solidFill>
                  <a:srgbClr val="0070C0"/>
                </a:solidFill>
              </a:rPr>
              <a:t>not sure </a:t>
            </a:r>
            <a:r>
              <a:rPr lang="en-GB" sz="3333" b="0" dirty="0">
                <a:solidFill>
                  <a:srgbClr val="0070C0"/>
                </a:solidFill>
              </a:rPr>
              <a:t>about anything</a:t>
            </a:r>
          </a:p>
        </p:txBody>
      </p:sp>
    </p:spTree>
    <p:extLst>
      <p:ext uri="{BB962C8B-B14F-4D97-AF65-F5344CB8AC3E}">
        <p14:creationId xmlns:p14="http://schemas.microsoft.com/office/powerpoint/2010/main" val="76768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75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500" dirty="0">
                <a:solidFill>
                  <a:srgbClr val="FFFF00"/>
                </a:solidFill>
              </a:rPr>
              <a:t>Deadline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type="body" idx="1"/>
          </p:nvPr>
        </p:nvSpPr>
        <p:spPr>
          <a:xfrm>
            <a:off x="0" y="2954902"/>
            <a:ext cx="9144000" cy="155878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lnSpc>
                <a:spcPct val="140000"/>
              </a:lnSpc>
            </a:pPr>
            <a:r>
              <a:rPr lang="en-GB" sz="3200" u="sng" dirty="0">
                <a:solidFill>
                  <a:srgbClr val="0070C0"/>
                </a:solidFill>
                <a:latin typeface="+mn-lt"/>
                <a:hlinkClick r:id="rId2"/>
              </a:rPr>
              <a:t>https://www.surveymonkey.co.uk/r/Y9OptionsMPA</a:t>
            </a:r>
            <a:endParaRPr lang="en-GB" sz="3200" dirty="0">
              <a:solidFill>
                <a:srgbClr val="0070C0"/>
              </a:solidFill>
              <a:latin typeface="+mn-lt"/>
            </a:endParaRPr>
          </a:p>
          <a:p>
            <a:pPr>
              <a:lnSpc>
                <a:spcPct val="140000"/>
              </a:lnSpc>
            </a:pPr>
            <a:r>
              <a:rPr lang="en-GB" sz="3333" dirty="0">
                <a:solidFill>
                  <a:srgbClr val="FF0000"/>
                </a:solidFill>
              </a:rPr>
              <a:t>Thursday 28 March 2024</a:t>
            </a:r>
          </a:p>
        </p:txBody>
      </p:sp>
    </p:spTree>
    <p:extLst>
      <p:ext uri="{BB962C8B-B14F-4D97-AF65-F5344CB8AC3E}">
        <p14:creationId xmlns:p14="http://schemas.microsoft.com/office/powerpoint/2010/main" val="7383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138" y="160950"/>
            <a:ext cx="5860331" cy="46407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496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337220"/>
            <a:ext cx="5328592" cy="4400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86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65212"/>
            <a:ext cx="5708897" cy="44873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040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REMEMBER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0" y="3073524"/>
            <a:ext cx="9144000" cy="478662"/>
          </a:xfrm>
        </p:spPr>
        <p:txBody>
          <a:bodyPr/>
          <a:lstStyle/>
          <a:p>
            <a:r>
              <a:rPr lang="en-GB" dirty="0"/>
              <a:t>Your </a:t>
            </a:r>
            <a:r>
              <a:rPr lang="en-GB" dirty="0">
                <a:solidFill>
                  <a:srgbClr val="FFFF00"/>
                </a:solidFill>
              </a:rPr>
              <a:t>choice of subjects</a:t>
            </a:r>
            <a:r>
              <a:rPr lang="en-GB" dirty="0"/>
              <a:t>, together with your </a:t>
            </a:r>
            <a:r>
              <a:rPr lang="en-GB" dirty="0">
                <a:solidFill>
                  <a:srgbClr val="FFFF00"/>
                </a:solidFill>
              </a:rPr>
              <a:t>performance and overall attitude to learning</a:t>
            </a:r>
            <a:r>
              <a:rPr lang="en-GB" dirty="0"/>
              <a:t>, will have an </a:t>
            </a:r>
            <a:r>
              <a:rPr lang="en-GB" dirty="0">
                <a:solidFill>
                  <a:srgbClr val="FFFF00"/>
                </a:solidFill>
              </a:rPr>
              <a:t>impact</a:t>
            </a:r>
            <a:r>
              <a:rPr lang="en-GB" dirty="0"/>
              <a:t> on your </a:t>
            </a:r>
            <a:r>
              <a:rPr lang="en-GB" dirty="0">
                <a:solidFill>
                  <a:srgbClr val="FFFF00"/>
                </a:solidFill>
              </a:rPr>
              <a:t>future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145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b="1" dirty="0">
                <a:cs typeface="Calibri" panose="020F0502020204030204" pitchFamily="34" charset="0"/>
              </a:rPr>
              <a:t>Still not sure?</a:t>
            </a:r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Discuss choices with your parents, form tutor, and subject teachers in the first instance</a:t>
            </a:r>
          </a:p>
          <a:p>
            <a:endParaRPr lang="en-GB" dirty="0"/>
          </a:p>
          <a:p>
            <a:r>
              <a:rPr lang="en-GB" dirty="0"/>
              <a:t>If you are still unsure or have any further questions, email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2800" dirty="0"/>
              <a:t>		</a:t>
            </a:r>
            <a:r>
              <a:rPr lang="en-GB" sz="2800" dirty="0">
                <a:solidFill>
                  <a:srgbClr val="FFFF00"/>
                </a:solidFill>
              </a:rPr>
              <a:t>pathways@mpa.swecet.org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124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500" dirty="0">
                <a:solidFill>
                  <a:srgbClr val="FFFF00"/>
                </a:solidFill>
              </a:rPr>
              <a:t>Deadline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type="body" idx="1"/>
          </p:nvPr>
        </p:nvSpPr>
        <p:spPr>
          <a:xfrm>
            <a:off x="0" y="2954902"/>
            <a:ext cx="9144000" cy="155878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lnSpc>
                <a:spcPct val="140000"/>
              </a:lnSpc>
            </a:pPr>
            <a:r>
              <a:rPr lang="en-GB" sz="3200" u="sng" dirty="0">
                <a:solidFill>
                  <a:srgbClr val="0070C0"/>
                </a:solidFill>
                <a:latin typeface="+mn-lt"/>
                <a:hlinkClick r:id="rId2"/>
              </a:rPr>
              <a:t>https://www.surveymonkey.co.uk/r/Y9OptionsMPA</a:t>
            </a:r>
            <a:endParaRPr lang="en-GB" sz="3200" dirty="0">
              <a:solidFill>
                <a:srgbClr val="0070C0"/>
              </a:solidFill>
              <a:latin typeface="+mn-lt"/>
            </a:endParaRPr>
          </a:p>
          <a:p>
            <a:pPr>
              <a:lnSpc>
                <a:spcPct val="140000"/>
              </a:lnSpc>
            </a:pPr>
            <a:r>
              <a:rPr lang="en-GB" sz="3333" dirty="0">
                <a:solidFill>
                  <a:srgbClr val="FF0000"/>
                </a:solidFill>
              </a:rPr>
              <a:t>Thursday 28 March </a:t>
            </a:r>
            <a:r>
              <a:rPr lang="en-GB" sz="3333" dirty="0" smtClean="0">
                <a:solidFill>
                  <a:srgbClr val="FF0000"/>
                </a:solidFill>
              </a:rPr>
              <a:t>2024</a:t>
            </a:r>
            <a:endParaRPr lang="en-GB" sz="3333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9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26800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GB" dirty="0"/>
              <a:t>A Rahman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GB" dirty="0"/>
              <a:t>Assistant </a:t>
            </a:r>
            <a:r>
              <a:rPr lang="en-GB" dirty="0" err="1"/>
              <a:t>Headteacher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46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Year 9</a:t>
            </a:r>
          </a:p>
        </p:txBody>
      </p:sp>
    </p:spTree>
    <p:extLst>
      <p:ext uri="{BB962C8B-B14F-4D97-AF65-F5344CB8AC3E}">
        <p14:creationId xmlns:p14="http://schemas.microsoft.com/office/powerpoint/2010/main" val="125912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EuropaCity, BIG, architectural competition, France, Île-de-France, Transsolar, sustainable design, geothermal energy, hybrid design, green tech implementation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8054" b="698"/>
          <a:stretch/>
        </p:blipFill>
        <p:spPr bwMode="auto">
          <a:xfrm>
            <a:off x="0" y="625"/>
            <a:ext cx="4644008" cy="480171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8" y="1333503"/>
            <a:ext cx="4176464" cy="3425897"/>
          </a:xfrm>
          <a:noFill/>
        </p:spPr>
        <p:txBody>
          <a:bodyPr>
            <a:normAutofit fontScale="92500"/>
          </a:bodyPr>
          <a:lstStyle/>
          <a:p>
            <a:pPr fontAlgn="base"/>
            <a:r>
              <a:rPr lang="en-GB" sz="1600" dirty="0"/>
              <a:t>Year 9 is a blended year</a:t>
            </a:r>
          </a:p>
          <a:p>
            <a:pPr fontAlgn="base"/>
            <a:endParaRPr lang="en-GB" sz="1600" dirty="0"/>
          </a:p>
          <a:p>
            <a:pPr fontAlgn="base"/>
            <a:r>
              <a:rPr lang="en-GB" sz="1600" dirty="0"/>
              <a:t>Teachers begin to expose students to the skills and rigour of Key Stage 4, whilst still ensuring the curriculum is:</a:t>
            </a:r>
          </a:p>
          <a:p>
            <a:pPr lvl="1" fontAlgn="base"/>
            <a:r>
              <a:rPr lang="en-GB" sz="1400" dirty="0"/>
              <a:t>Broad and Balanced</a:t>
            </a:r>
          </a:p>
          <a:p>
            <a:pPr lvl="1" fontAlgn="base"/>
            <a:r>
              <a:rPr lang="en-GB" sz="1400" dirty="0"/>
              <a:t>Relevant </a:t>
            </a:r>
          </a:p>
          <a:p>
            <a:pPr lvl="1" fontAlgn="base"/>
            <a:r>
              <a:rPr lang="en-GB" sz="1400" dirty="0"/>
              <a:t>Challenging</a:t>
            </a:r>
          </a:p>
          <a:p>
            <a:pPr lvl="1" fontAlgn="base"/>
            <a:r>
              <a:rPr lang="en-GB" sz="1400" dirty="0"/>
              <a:t>Enjoyable</a:t>
            </a:r>
          </a:p>
          <a:p>
            <a:pPr lvl="1" fontAlgn="base"/>
            <a:r>
              <a:rPr lang="en-GB" sz="1400" dirty="0"/>
              <a:t>Personalised </a:t>
            </a:r>
          </a:p>
          <a:p>
            <a:pPr lvl="1" fontAlgn="base"/>
            <a:endParaRPr lang="en-GB" sz="1600" dirty="0"/>
          </a:p>
          <a:p>
            <a:pPr fontAlgn="base"/>
            <a:r>
              <a:rPr lang="en-GB" sz="1600" dirty="0"/>
              <a:t>Students in Year 9 are given a choice of some subjects they would like a taster of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>
              <a:alpha val="49000"/>
            </a:srgbClr>
          </a:solidFill>
        </p:spPr>
        <p:txBody>
          <a:bodyPr/>
          <a:lstStyle/>
          <a:p>
            <a:r>
              <a:rPr lang="en-US" dirty="0"/>
              <a:t>Year 9  - A Hybrid Model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677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Year 9  - A Hybrid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GB" sz="1800" dirty="0"/>
              <a:t>The time allocation for Science increases to better prepare students for the different pathways available in GCSE Science</a:t>
            </a:r>
          </a:p>
          <a:p>
            <a:pPr fontAlgn="base"/>
            <a:endParaRPr lang="en-GB" sz="1800" dirty="0"/>
          </a:p>
          <a:p>
            <a:pPr fontAlgn="base"/>
            <a:r>
              <a:rPr lang="en-GB" sz="1800" dirty="0"/>
              <a:t>History and Geography increase by one lesson</a:t>
            </a:r>
          </a:p>
          <a:p>
            <a:pPr fontAlgn="base"/>
            <a:endParaRPr lang="en-GB" sz="1800" dirty="0"/>
          </a:p>
          <a:p>
            <a:pPr fontAlgn="base"/>
            <a:r>
              <a:rPr lang="en-GB" sz="1800" dirty="0"/>
              <a:t>Possibility for some students to study Spanish after school</a:t>
            </a:r>
          </a:p>
          <a:p>
            <a:pPr marL="457188" lvl="1" indent="0" fontAlgn="base">
              <a:buNone/>
            </a:pPr>
            <a:endParaRPr lang="en-GB" sz="1600" dirty="0"/>
          </a:p>
          <a:p>
            <a:pPr fontAlgn="base"/>
            <a:r>
              <a:rPr lang="en-GB" sz="1800" dirty="0"/>
              <a:t>This blend between KS3 and KS4 allows students to truly appreciate their chosen subjects, and helps students make a better informed set of option choices to study as part of their GCSE’s in Years 10 and 11. </a:t>
            </a:r>
          </a:p>
        </p:txBody>
      </p:sp>
    </p:spTree>
    <p:extLst>
      <p:ext uri="{BB962C8B-B14F-4D97-AF65-F5344CB8AC3E}">
        <p14:creationId xmlns:p14="http://schemas.microsoft.com/office/powerpoint/2010/main" val="27995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TEM subjects and switching major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" t="1649" r="56266" b="303"/>
          <a:stretch/>
        </p:blipFill>
        <p:spPr bwMode="auto">
          <a:xfrm>
            <a:off x="4745044" y="625"/>
            <a:ext cx="4392488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solidFill>
            <a:srgbClr val="0070C0">
              <a:alpha val="49000"/>
            </a:srgbClr>
          </a:solidFill>
        </p:spPr>
        <p:txBody>
          <a:bodyPr/>
          <a:lstStyle/>
          <a:p>
            <a:r>
              <a:rPr lang="en-US" dirty="0"/>
              <a:t>Year 9  - Core Curriculum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4" y="1382868"/>
            <a:ext cx="8229600" cy="3425897"/>
          </a:xfrm>
          <a:noFill/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2400" dirty="0">
                <a:cs typeface="Calibri" pitchFamily="34" charset="0"/>
              </a:rPr>
              <a:t>English </a:t>
            </a:r>
            <a:r>
              <a:rPr lang="en-GB" sz="1600" dirty="0">
                <a:cs typeface="Calibri" pitchFamily="34" charset="0"/>
              </a:rPr>
              <a:t>(Language and Literature)</a:t>
            </a:r>
          </a:p>
          <a:p>
            <a:pPr>
              <a:lnSpc>
                <a:spcPct val="90000"/>
              </a:lnSpc>
              <a:defRPr/>
            </a:pPr>
            <a:r>
              <a:rPr lang="en-GB" sz="2400" dirty="0">
                <a:cs typeface="Calibri" pitchFamily="34" charset="0"/>
              </a:rPr>
              <a:t>Maths </a:t>
            </a:r>
          </a:p>
          <a:p>
            <a:pPr>
              <a:lnSpc>
                <a:spcPct val="90000"/>
              </a:lnSpc>
              <a:defRPr/>
            </a:pPr>
            <a:r>
              <a:rPr lang="en-GB" sz="2400" dirty="0">
                <a:cs typeface="Calibri" pitchFamily="34" charset="0"/>
              </a:rPr>
              <a:t>Science </a:t>
            </a:r>
            <a:r>
              <a:rPr lang="en-GB" sz="1600" dirty="0">
                <a:cs typeface="Calibri" pitchFamily="34" charset="0"/>
              </a:rPr>
              <a:t>(Biology, Chemistry, Physics)</a:t>
            </a:r>
            <a:endParaRPr lang="en-GB" sz="1800" dirty="0">
              <a:cs typeface="Calibri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sz="2400" dirty="0">
                <a:cs typeface="Calibri" pitchFamily="34" charset="0"/>
              </a:rPr>
              <a:t>Geography</a:t>
            </a:r>
          </a:p>
          <a:p>
            <a:pPr>
              <a:lnSpc>
                <a:spcPct val="90000"/>
              </a:lnSpc>
              <a:defRPr/>
            </a:pPr>
            <a:r>
              <a:rPr lang="en-GB" sz="2400" dirty="0">
                <a:cs typeface="Calibri" pitchFamily="34" charset="0"/>
              </a:rPr>
              <a:t>History</a:t>
            </a:r>
          </a:p>
          <a:p>
            <a:pPr>
              <a:lnSpc>
                <a:spcPct val="90000"/>
              </a:lnSpc>
              <a:defRPr/>
            </a:pPr>
            <a:r>
              <a:rPr lang="en-GB" sz="2400" dirty="0">
                <a:cs typeface="Calibri" pitchFamily="34" charset="0"/>
              </a:rPr>
              <a:t>Computing</a:t>
            </a:r>
          </a:p>
          <a:p>
            <a:pPr>
              <a:lnSpc>
                <a:spcPct val="90000"/>
              </a:lnSpc>
              <a:defRPr/>
            </a:pPr>
            <a:r>
              <a:rPr lang="en-GB" sz="2400" dirty="0">
                <a:cs typeface="Calibri" pitchFamily="34" charset="0"/>
              </a:rPr>
              <a:t>RE </a:t>
            </a:r>
          </a:p>
          <a:p>
            <a:pPr>
              <a:lnSpc>
                <a:spcPct val="90000"/>
              </a:lnSpc>
              <a:defRPr/>
            </a:pPr>
            <a:r>
              <a:rPr lang="en-GB" sz="2400" dirty="0">
                <a:cs typeface="Calibri" pitchFamily="34" charset="0"/>
              </a:rPr>
              <a:t>PE </a:t>
            </a:r>
            <a:r>
              <a:rPr lang="en-GB" sz="1600" dirty="0">
                <a:cs typeface="Calibri" pitchFamily="34" charset="0"/>
              </a:rPr>
              <a:t>(core)</a:t>
            </a:r>
          </a:p>
          <a:p>
            <a:pPr>
              <a:lnSpc>
                <a:spcPct val="90000"/>
              </a:lnSpc>
              <a:defRPr/>
            </a:pPr>
            <a:r>
              <a:rPr lang="en-GB" sz="2400" dirty="0">
                <a:cs typeface="Calibri" pitchFamily="34" charset="0"/>
              </a:rPr>
              <a:t>MFL*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6196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miro.medium.com/max/10000/0*az1-piaKa3ashd2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" r="20523" b="605"/>
          <a:stretch/>
        </p:blipFill>
        <p:spPr bwMode="auto">
          <a:xfrm>
            <a:off x="3529981" y="0"/>
            <a:ext cx="5616624" cy="480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129308"/>
            <a:ext cx="1954560" cy="3425897"/>
          </a:xfrm>
        </p:spPr>
        <p:txBody>
          <a:bodyPr>
            <a:noAutofit/>
          </a:bodyPr>
          <a:lstStyle/>
          <a:p>
            <a:pPr marL="0" indent="0" algn="ctr">
              <a:lnSpc>
                <a:spcPct val="125000"/>
              </a:lnSpc>
              <a:spcBef>
                <a:spcPts val="300"/>
              </a:spcBef>
              <a:buNone/>
              <a:defRPr/>
            </a:pPr>
            <a:r>
              <a:rPr lang="en-GB" sz="2400" dirty="0">
                <a:cs typeface="Calibri" pitchFamily="34" charset="0"/>
              </a:rPr>
              <a:t>Art</a:t>
            </a:r>
          </a:p>
          <a:p>
            <a:pPr marL="0" indent="0" algn="ctr">
              <a:lnSpc>
                <a:spcPct val="125000"/>
              </a:lnSpc>
              <a:spcBef>
                <a:spcPts val="300"/>
              </a:spcBef>
              <a:buNone/>
              <a:defRPr/>
            </a:pPr>
            <a:r>
              <a:rPr lang="en-GB" sz="2400" dirty="0">
                <a:cs typeface="Calibri" pitchFamily="34" charset="0"/>
              </a:rPr>
              <a:t>Dance</a:t>
            </a:r>
          </a:p>
          <a:p>
            <a:pPr marL="0" indent="0" algn="ctr">
              <a:lnSpc>
                <a:spcPct val="125000"/>
              </a:lnSpc>
              <a:spcBef>
                <a:spcPts val="300"/>
              </a:spcBef>
              <a:buNone/>
              <a:defRPr/>
            </a:pPr>
            <a:r>
              <a:rPr lang="en-GB" sz="2400" dirty="0">
                <a:cs typeface="Calibri" pitchFamily="34" charset="0"/>
              </a:rPr>
              <a:t>D &amp; T</a:t>
            </a:r>
          </a:p>
          <a:p>
            <a:pPr marL="0" indent="0" algn="ctr">
              <a:lnSpc>
                <a:spcPct val="125000"/>
              </a:lnSpc>
              <a:spcBef>
                <a:spcPts val="300"/>
              </a:spcBef>
              <a:buNone/>
              <a:defRPr/>
            </a:pPr>
            <a:r>
              <a:rPr lang="en-GB" sz="2400" dirty="0">
                <a:cs typeface="Calibri" pitchFamily="34" charset="0"/>
              </a:rPr>
              <a:t>Drama</a:t>
            </a:r>
          </a:p>
          <a:p>
            <a:pPr marL="0" indent="0" algn="ctr">
              <a:lnSpc>
                <a:spcPct val="125000"/>
              </a:lnSpc>
              <a:spcBef>
                <a:spcPts val="300"/>
              </a:spcBef>
              <a:buNone/>
              <a:defRPr/>
            </a:pPr>
            <a:r>
              <a:rPr lang="en-GB" sz="2400" dirty="0">
                <a:cs typeface="Calibri" pitchFamily="34" charset="0"/>
              </a:rPr>
              <a:t>Food</a:t>
            </a:r>
          </a:p>
          <a:p>
            <a:pPr marL="0" indent="0" algn="ctr">
              <a:lnSpc>
                <a:spcPct val="125000"/>
              </a:lnSpc>
              <a:spcBef>
                <a:spcPts val="300"/>
              </a:spcBef>
              <a:buNone/>
              <a:defRPr/>
            </a:pPr>
            <a:r>
              <a:rPr lang="en-GB" sz="2400" dirty="0">
                <a:cs typeface="Calibri" pitchFamily="34" charset="0"/>
              </a:rPr>
              <a:t>Music</a:t>
            </a:r>
          </a:p>
          <a:p>
            <a:pPr marL="0" indent="0" algn="ctr">
              <a:lnSpc>
                <a:spcPct val="125000"/>
              </a:lnSpc>
              <a:spcBef>
                <a:spcPts val="300"/>
              </a:spcBef>
              <a:buNone/>
              <a:defRPr/>
            </a:pPr>
            <a:r>
              <a:rPr lang="en-GB" sz="2400" dirty="0">
                <a:cs typeface="Calibri" pitchFamily="34" charset="0"/>
              </a:rPr>
              <a:t>PE (theory)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989" y="190502"/>
            <a:ext cx="9144000" cy="952500"/>
          </a:xfrm>
          <a:prstGeom prst="rect">
            <a:avLst/>
          </a:prstGeom>
          <a:solidFill>
            <a:srgbClr val="0070C0">
              <a:alpha val="49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marL="441325" indent="0" algn="l" defTabSz="914377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altLang="en-US" dirty="0">
                <a:cs typeface="Calibri" panose="020F0502020204030204" pitchFamily="34" charset="0"/>
              </a:rPr>
              <a:t>Year 9 – Optional subjects (Max 3)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6421</TotalTime>
  <Words>1048</Words>
  <Application>Microsoft Office PowerPoint</Application>
  <PresentationFormat>On-screen Show (16:10)</PresentationFormat>
  <Paragraphs>215</Paragraphs>
  <Slides>37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Comic Sans MS</vt:lpstr>
      <vt:lpstr>Eras Demi ITC</vt:lpstr>
      <vt:lpstr>Tahoma</vt:lpstr>
      <vt:lpstr>1_Office Theme</vt:lpstr>
      <vt:lpstr>PowerPoint Presentation</vt:lpstr>
      <vt:lpstr>H Woodhead</vt:lpstr>
      <vt:lpstr>PowerPoint Presentation</vt:lpstr>
      <vt:lpstr>A Rahman</vt:lpstr>
      <vt:lpstr>Year 9</vt:lpstr>
      <vt:lpstr>Year 9  - A Hybrid Model</vt:lpstr>
      <vt:lpstr>Year 9  - A Hybrid Model</vt:lpstr>
      <vt:lpstr>Year 9  - Core Curriculum</vt:lpstr>
      <vt:lpstr>PowerPoint Presentation</vt:lpstr>
      <vt:lpstr>PowerPoint Presentation</vt:lpstr>
      <vt:lpstr>Year 9  - Core Curriculum</vt:lpstr>
      <vt:lpstr>PowerPoint Presentation</vt:lpstr>
      <vt:lpstr>Note:</vt:lpstr>
      <vt:lpstr>Year 10 &amp; 11</vt:lpstr>
      <vt:lpstr>GCSE’s</vt:lpstr>
      <vt:lpstr>GCSE’s – Y10 &amp; 11</vt:lpstr>
      <vt:lpstr>Year 10 &amp; 11 - Core Curriculum</vt:lpstr>
      <vt:lpstr>Year 10 &amp; 11 - Options</vt:lpstr>
      <vt:lpstr>PowerPoint Presentation</vt:lpstr>
      <vt:lpstr>Qualifications</vt:lpstr>
      <vt:lpstr>GCSE Grading</vt:lpstr>
      <vt:lpstr>English Baccalaureate</vt:lpstr>
      <vt:lpstr>Russell Group</vt:lpstr>
      <vt:lpstr>Decision Time</vt:lpstr>
      <vt:lpstr>Consider</vt:lpstr>
      <vt:lpstr>Do NOT Consider </vt:lpstr>
      <vt:lpstr>PowerPoint Presentation</vt:lpstr>
      <vt:lpstr>Note:</vt:lpstr>
      <vt:lpstr>Time</vt:lpstr>
      <vt:lpstr>Deadline</vt:lpstr>
      <vt:lpstr>PowerPoint Presentation</vt:lpstr>
      <vt:lpstr>PowerPoint Presentation</vt:lpstr>
      <vt:lpstr>PowerPoint Presentation</vt:lpstr>
      <vt:lpstr>REMEMBER</vt:lpstr>
      <vt:lpstr>Still not sure?</vt:lpstr>
      <vt:lpstr>Deadline</vt:lpstr>
      <vt:lpstr>Thank You</vt:lpstr>
    </vt:vector>
  </TitlesOfParts>
  <Company>Marshalls Park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PATHWAYS TO SUCCESS</dc:title>
  <dc:creator>awatkins</dc:creator>
  <cp:lastModifiedBy>Amin Rahman</cp:lastModifiedBy>
  <cp:revision>512</cp:revision>
  <cp:lastPrinted>2023-03-14T12:04:53Z</cp:lastPrinted>
  <dcterms:created xsi:type="dcterms:W3CDTF">2006-01-24T15:11:08Z</dcterms:created>
  <dcterms:modified xsi:type="dcterms:W3CDTF">2024-03-13T14:31:28Z</dcterms:modified>
</cp:coreProperties>
</file>